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0"/>
  </p:notesMasterIdLst>
  <p:sldIdLst>
    <p:sldId id="287" r:id="rId2"/>
    <p:sldId id="302" r:id="rId3"/>
    <p:sldId id="420" r:id="rId4"/>
    <p:sldId id="418" r:id="rId5"/>
    <p:sldId id="351" r:id="rId6"/>
    <p:sldId id="336" r:id="rId7"/>
    <p:sldId id="316" r:id="rId8"/>
    <p:sldId id="329" r:id="rId9"/>
    <p:sldId id="327" r:id="rId10"/>
    <p:sldId id="328" r:id="rId11"/>
    <p:sldId id="326" r:id="rId12"/>
    <p:sldId id="325" r:id="rId13"/>
    <p:sldId id="324" r:id="rId14"/>
    <p:sldId id="317" r:id="rId15"/>
    <p:sldId id="330" r:id="rId16"/>
    <p:sldId id="322" r:id="rId17"/>
    <p:sldId id="319" r:id="rId18"/>
    <p:sldId id="320" r:id="rId19"/>
    <p:sldId id="388" r:id="rId20"/>
    <p:sldId id="391" r:id="rId21"/>
    <p:sldId id="421" r:id="rId22"/>
    <p:sldId id="394" r:id="rId23"/>
    <p:sldId id="395" r:id="rId24"/>
    <p:sldId id="396" r:id="rId25"/>
    <p:sldId id="397" r:id="rId26"/>
    <p:sldId id="398" r:id="rId27"/>
    <p:sldId id="399" r:id="rId28"/>
    <p:sldId id="401" r:id="rId29"/>
    <p:sldId id="403" r:id="rId30"/>
    <p:sldId id="404" r:id="rId31"/>
    <p:sldId id="405" r:id="rId32"/>
    <p:sldId id="406" r:id="rId33"/>
    <p:sldId id="407" r:id="rId34"/>
    <p:sldId id="408" r:id="rId35"/>
    <p:sldId id="337" r:id="rId36"/>
    <p:sldId id="354" r:id="rId37"/>
    <p:sldId id="355" r:id="rId38"/>
    <p:sldId id="357" r:id="rId39"/>
    <p:sldId id="358" r:id="rId40"/>
    <p:sldId id="339" r:id="rId41"/>
    <p:sldId id="353" r:id="rId42"/>
    <p:sldId id="341" r:id="rId43"/>
    <p:sldId id="368" r:id="rId44"/>
    <p:sldId id="345" r:id="rId45"/>
    <p:sldId id="346" r:id="rId46"/>
    <p:sldId id="347" r:id="rId47"/>
    <p:sldId id="348" r:id="rId48"/>
    <p:sldId id="352" r:id="rId49"/>
    <p:sldId id="377" r:id="rId50"/>
    <p:sldId id="378" r:id="rId51"/>
    <p:sldId id="381" r:id="rId52"/>
    <p:sldId id="379" r:id="rId53"/>
    <p:sldId id="360" r:id="rId54"/>
    <p:sldId id="349" r:id="rId55"/>
    <p:sldId id="350" r:id="rId56"/>
    <p:sldId id="361" r:id="rId57"/>
    <p:sldId id="419" r:id="rId58"/>
    <p:sldId id="362" r:id="rId59"/>
    <p:sldId id="309" r:id="rId60"/>
    <p:sldId id="311" r:id="rId61"/>
    <p:sldId id="312" r:id="rId62"/>
    <p:sldId id="313" r:id="rId63"/>
    <p:sldId id="314" r:id="rId64"/>
    <p:sldId id="371" r:id="rId65"/>
    <p:sldId id="372" r:id="rId66"/>
    <p:sldId id="422" r:id="rId67"/>
    <p:sldId id="310" r:id="rId68"/>
    <p:sldId id="410" r:id="rId69"/>
    <p:sldId id="315" r:id="rId70"/>
    <p:sldId id="411" r:id="rId71"/>
    <p:sldId id="412" r:id="rId72"/>
    <p:sldId id="413" r:id="rId73"/>
    <p:sldId id="414" r:id="rId74"/>
    <p:sldId id="415" r:id="rId75"/>
    <p:sldId id="416" r:id="rId76"/>
    <p:sldId id="303" r:id="rId77"/>
    <p:sldId id="417" r:id="rId78"/>
    <p:sldId id="304" r:id="rId79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5B3D7"/>
    <a:srgbClr val="C3D69B"/>
    <a:srgbClr val="D99694"/>
    <a:srgbClr val="FF9933"/>
    <a:srgbClr val="0000FF"/>
    <a:srgbClr val="FF00FF"/>
    <a:srgbClr val="000000"/>
    <a:srgbClr val="C0C0C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4660"/>
  </p:normalViewPr>
  <p:slideViewPr>
    <p:cSldViewPr>
      <p:cViewPr varScale="1">
        <p:scale>
          <a:sx n="93" d="100"/>
          <a:sy n="93" d="100"/>
        </p:scale>
        <p:origin x="-870" y="-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7373C-F4F0-4CFB-B120-261A675FF89F}" type="datetimeFigureOut">
              <a:rPr lang="pt-BR" smtClean="0"/>
              <a:t>28/10/2022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2CB84-7A95-4510-9514-5DFC6281C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119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597819"/>
            <a:ext cx="9144000" cy="1102519"/>
          </a:xfrm>
        </p:spPr>
        <p:txBody>
          <a:bodyPr anchor="t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2914650"/>
            <a:ext cx="9144000" cy="1314450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3780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76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296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4951526"/>
            <a:ext cx="6300192" cy="19197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276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910" y="3308808"/>
            <a:ext cx="9144000" cy="1008668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305176"/>
            <a:ext cx="9143999" cy="1021556"/>
          </a:xfrm>
        </p:spPr>
        <p:txBody>
          <a:bodyPr anchor="t"/>
          <a:lstStyle>
            <a:lvl1pPr algn="l">
              <a:defRPr sz="3200" b="1" cap="all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2180035"/>
            <a:ext cx="9143999" cy="112514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520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689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55526"/>
            <a:ext cx="4496370" cy="479822"/>
          </a:xfrm>
          <a:ln>
            <a:solidFill>
              <a:schemeClr val="tx1"/>
            </a:solidFill>
          </a:ln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0" y="1059582"/>
            <a:ext cx="4497388" cy="3888432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99992" y="555526"/>
            <a:ext cx="464400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499992" y="1059582"/>
            <a:ext cx="4644008" cy="38884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166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061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64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575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137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180000"/>
          </a:xfrm>
          <a:prstGeom prst="rect">
            <a:avLst/>
          </a:prstGeom>
          <a:solidFill>
            <a:srgbClr val="C3A63B"/>
          </a:solidFill>
          <a:ln w="12700">
            <a:solidFill>
              <a:srgbClr val="C3A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339752" y="0"/>
            <a:ext cx="6804248" cy="1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4952700"/>
            <a:ext cx="9144000" cy="190800"/>
          </a:xfrm>
          <a:prstGeom prst="rect">
            <a:avLst/>
          </a:prstGeom>
          <a:solidFill>
            <a:srgbClr val="791D1F"/>
          </a:solidFill>
          <a:ln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40000"/>
            <a:ext cx="9144000" cy="440801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0" y="4951526"/>
            <a:ext cx="6300192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bg1"/>
                </a:solidFill>
              </a:defRPr>
            </a:lvl1pPr>
          </a:lstStyle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100269" y="4948014"/>
            <a:ext cx="1043731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916" y="-12584"/>
            <a:ext cx="1034230" cy="572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227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oaofmari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7" Type="http://schemas.openxmlformats.org/officeDocument/2006/relationships/image" Target="../media/image70.png"/><Relationship Id="rId12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7" Type="http://schemas.openxmlformats.org/officeDocument/2006/relationships/image" Target="../media/image70.png"/><Relationship Id="rId12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7" Type="http://schemas.openxmlformats.org/officeDocument/2006/relationships/image" Target="../media/image70.png"/><Relationship Id="rId12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313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Relationship Id="rId1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313.png"/><Relationship Id="rId3" Type="http://schemas.openxmlformats.org/officeDocument/2006/relationships/image" Target="../media/image30.png"/><Relationship Id="rId7" Type="http://schemas.openxmlformats.org/officeDocument/2006/relationships/image" Target="../media/image70.png"/><Relationship Id="rId12" Type="http://schemas.openxmlformats.org/officeDocument/2006/relationships/image" Target="../media/image12.png"/><Relationship Id="rId2" Type="http://schemas.openxmlformats.org/officeDocument/2006/relationships/image" Target="../media/image27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Relationship Id="rId1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231n.github.io/convolutional-networks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231n.github.io/convolutional-networks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hyperlink" Target="https://cs231n.github.io/convolutional-network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hyperlink" Target="https://cs231n.github.io/convolutional-networks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builtin.com/data-science/gradient-descent" TargetMode="External"/><Relationship Id="rId7" Type="http://schemas.openxmlformats.org/officeDocument/2006/relationships/hyperlink" Target="http://conteudo.icmc.usp.br/pessoas/moacir/p17sibgrapi-tutorial/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9.png"/><Relationship Id="rId10" Type="http://schemas.openxmlformats.org/officeDocument/2006/relationships/image" Target="../media/image41.png"/><Relationship Id="rId4" Type="http://schemas.openxmlformats.org/officeDocument/2006/relationships/image" Target="../media/image16.png"/><Relationship Id="rId9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ikidocs.net/3413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nizyuret.com/2015/03/alec-radfords-animations-for.html" TargetMode="External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gi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hyperlink" Target="https://image-net.org/challenges/LSVRC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miengineering.com/new-vision-technologies-for-real-world-applications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onteudo.icmc.usp.br/pessoas/moacir/p17sibgrapi-tutorial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yann.lecun.com/exdb/mnist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hyperlink" Target="https://www.kaggle.com/c/dogs-vs-cats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www.cs.toronto.edu/~kriz/cifar.html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hyperlink" Target="https://www.image-ne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blog/products/gcp/learn-tensorflow-and-deep-learning-without-a-phd" TargetMode="External"/><Relationship Id="rId2" Type="http://schemas.openxmlformats.org/officeDocument/2006/relationships/hyperlink" Target="https://github.com/maponti/deeplearning_intro_datasci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works.com/discovery/convolutional-neural-network-matlab.html" TargetMode="External"/><Relationship Id="rId5" Type="http://schemas.openxmlformats.org/officeDocument/2006/relationships/hyperlink" Target="https://www.deeplearningbook.org/" TargetMode="External"/><Relationship Id="rId4" Type="http://schemas.openxmlformats.org/officeDocument/2006/relationships/hyperlink" Target="http://cs231n.github.io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5.726791" TargetMode="External"/><Relationship Id="rId2" Type="http://schemas.openxmlformats.org/officeDocument/2006/relationships/hyperlink" Target="https://doi.org/10.1007/bf0034425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compbiomed.2019.103542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Aula </a:t>
            </a:r>
            <a:r>
              <a:rPr lang="pt-BR" dirty="0" smtClean="0"/>
              <a:t>08 </a:t>
            </a:r>
            <a:r>
              <a:rPr lang="pt-BR" dirty="0"/>
              <a:t>– </a:t>
            </a:r>
            <a:r>
              <a:rPr lang="pt-BR" dirty="0" smtClean="0"/>
              <a:t>Redes Neurais Convolucionais</a:t>
            </a:r>
            <a:endParaRPr lang="pt-BR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pt-BR" dirty="0"/>
              <a:t>Prof. João Fernando Mari</a:t>
            </a:r>
          </a:p>
          <a:p>
            <a:r>
              <a:rPr lang="pt-BR" sz="1400" i="1" dirty="0">
                <a:solidFill>
                  <a:srgbClr val="0000FF"/>
                </a:solidFill>
              </a:rPr>
              <a:t>joaofmari.github.io </a:t>
            </a:r>
            <a:endParaRPr lang="pt-BR" sz="1400" i="1" dirty="0" smtClean="0">
              <a:solidFill>
                <a:srgbClr val="0000FF"/>
              </a:solidFill>
            </a:endParaRPr>
          </a:p>
          <a:p>
            <a:r>
              <a:rPr lang="pt-BR" sz="1400" i="1" dirty="0" smtClean="0"/>
              <a:t>joaof.mari@ufv.br</a:t>
            </a:r>
            <a:endParaRPr lang="pt-BR" sz="1400" i="1" dirty="0"/>
          </a:p>
          <a:p>
            <a:pPr algn="l"/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200" dirty="0">
                <a:solidFill>
                  <a:schemeClr val="bg1"/>
                </a:solidFill>
              </a:rPr>
              <a:t>SIN </a:t>
            </a:r>
            <a:r>
              <a:rPr lang="pt-BR" sz="2200" dirty="0" smtClean="0">
                <a:solidFill>
                  <a:schemeClr val="bg1"/>
                </a:solidFill>
              </a:rPr>
              <a:t>393 </a:t>
            </a:r>
            <a:r>
              <a:rPr lang="pt-BR" sz="2200" dirty="0">
                <a:solidFill>
                  <a:schemeClr val="bg1"/>
                </a:solidFill>
              </a:rPr>
              <a:t>– Introdução </a:t>
            </a:r>
            <a:r>
              <a:rPr lang="pt-BR" sz="2200" dirty="0" smtClean="0">
                <a:solidFill>
                  <a:schemeClr val="bg1"/>
                </a:solidFill>
              </a:rPr>
              <a:t>à </a:t>
            </a:r>
            <a:r>
              <a:rPr lang="pt-BR" sz="2200" smtClean="0">
                <a:solidFill>
                  <a:schemeClr val="bg1"/>
                </a:solidFill>
              </a:rPr>
              <a:t>Visão Computacional (2022-2</a:t>
            </a:r>
            <a:r>
              <a:rPr lang="pt-BR" sz="2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Retângulo 4">
            <a:hlinkClick r:id="rId2"/>
          </p:cNvPr>
          <p:cNvSpPr/>
          <p:nvPr/>
        </p:nvSpPr>
        <p:spPr>
          <a:xfrm>
            <a:off x="0" y="3291830"/>
            <a:ext cx="15476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083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4" name="Retângulo 123"/>
          <p:cNvSpPr/>
          <p:nvPr/>
        </p:nvSpPr>
        <p:spPr>
          <a:xfrm flipV="1">
            <a:off x="3067825" y="721428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tângulo 164"/>
              <p:cNvSpPr/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600" b="0" dirty="0" smtClean="0">
                    <a:solidFill>
                      <a:schemeClr val="tx1"/>
                    </a:solidFill>
                  </a:rPr>
                  <a:t>Camada </a:t>
                </a:r>
                <a:r>
                  <a:rPr lang="pt-BR" sz="1600" b="0" dirty="0" err="1" smtClean="0">
                    <a:solidFill>
                      <a:schemeClr val="tx1"/>
                    </a:solidFill>
                  </a:rPr>
                  <a:t>convolucional</a:t>
                </a:r>
                <a:r>
                  <a:rPr lang="pt-BR" sz="16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Retângulo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  <a:blipFill rotWithShape="1">
                <a:blip r:embed="rId4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CaixaDeTexto 74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tângul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ubo 32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tângulo 30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tângulo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 reto 31"/>
          <p:cNvCxnSpPr/>
          <p:nvPr/>
        </p:nvCxnSpPr>
        <p:spPr>
          <a:xfrm>
            <a:off x="3522960" y="1747398"/>
            <a:ext cx="9255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/>
          <p:cNvSpPr/>
          <p:nvPr/>
        </p:nvSpPr>
        <p:spPr>
          <a:xfrm>
            <a:off x="3522960" y="1749279"/>
            <a:ext cx="925200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sz="1100" i="1" dirty="0" smtClean="0">
                <a:solidFill>
                  <a:schemeClr val="tx1"/>
                </a:solidFill>
              </a:rPr>
              <a:t>D</a:t>
            </a:r>
            <a:r>
              <a:rPr lang="pt-BR" sz="1100" dirty="0" smtClean="0">
                <a:solidFill>
                  <a:schemeClr val="tx1"/>
                </a:solidFill>
              </a:rPr>
              <a:t> canais</a:t>
            </a:r>
            <a:endParaRPr lang="pt-BR" sz="1100" dirty="0">
              <a:solidFill>
                <a:schemeClr val="tx1"/>
              </a:solidFill>
            </a:endParaRPr>
          </a:p>
        </p:txBody>
      </p:sp>
      <p:cxnSp>
        <p:nvCxnSpPr>
          <p:cNvPr id="37" name="Conector reto 36"/>
          <p:cNvCxnSpPr/>
          <p:nvPr/>
        </p:nvCxnSpPr>
        <p:spPr>
          <a:xfrm>
            <a:off x="395536" y="2787774"/>
            <a:ext cx="8298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 37"/>
          <p:cNvSpPr/>
          <p:nvPr/>
        </p:nvSpPr>
        <p:spPr>
          <a:xfrm>
            <a:off x="395536" y="2787774"/>
            <a:ext cx="831600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sz="1100" i="1" dirty="0" smtClean="0">
                <a:solidFill>
                  <a:schemeClr val="tx1"/>
                </a:solidFill>
              </a:rPr>
              <a:t>D</a:t>
            </a:r>
            <a:r>
              <a:rPr lang="pt-BR" sz="1100" dirty="0" smtClean="0">
                <a:solidFill>
                  <a:schemeClr val="tx1"/>
                </a:solidFill>
              </a:rPr>
              <a:t> canais</a:t>
            </a:r>
            <a:endParaRPr lang="pt-B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21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angulado 102"/>
          <p:cNvCxnSpPr>
            <a:stCxn id="124" idx="3"/>
            <a:endCxn id="138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4" name="Retângulo 123"/>
          <p:cNvSpPr/>
          <p:nvPr/>
        </p:nvSpPr>
        <p:spPr>
          <a:xfrm flipV="1">
            <a:off x="3067825" y="721428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5" name="CaixaDeTexto 124"/>
          <p:cNvSpPr txBox="1"/>
          <p:nvPr/>
        </p:nvSpPr>
        <p:spPr>
          <a:xfrm>
            <a:off x="3104225" y="67096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sp>
        <p:nvSpPr>
          <p:cNvPr id="138" name="Cubo 137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53" name="Conector angulado 152"/>
          <p:cNvCxnSpPr>
            <a:stCxn id="144" idx="0"/>
            <a:endCxn id="124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tângulo 164"/>
              <p:cNvSpPr/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600" b="0" dirty="0" smtClean="0">
                    <a:solidFill>
                      <a:schemeClr val="tx1"/>
                    </a:solidFill>
                  </a:rPr>
                  <a:t>Camada </a:t>
                </a:r>
                <a:r>
                  <a:rPr lang="pt-BR" sz="1600" b="0" dirty="0" err="1" smtClean="0">
                    <a:solidFill>
                      <a:schemeClr val="tx1"/>
                    </a:solidFill>
                  </a:rPr>
                  <a:t>convolucional</a:t>
                </a:r>
                <a:r>
                  <a:rPr lang="pt-BR" sz="16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Retângulo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  <a:blipFill rotWithShape="1">
                <a:blip r:embed="rId4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tângu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ubo 33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7" name="Cubo 36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8" name="CaixaDeTexto 37"/>
          <p:cNvSpPr txBox="1"/>
          <p:nvPr/>
        </p:nvSpPr>
        <p:spPr>
          <a:xfrm>
            <a:off x="3756681" y="240173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41" name="Conector de seta reta 40"/>
          <p:cNvCxnSpPr>
            <a:endCxn id="34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tângulo 38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tângulo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34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angulado 102"/>
          <p:cNvCxnSpPr>
            <a:stCxn id="124" idx="3"/>
            <a:endCxn id="138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angulado 103"/>
          <p:cNvCxnSpPr>
            <a:stCxn id="121" idx="3"/>
            <a:endCxn id="139" idx="0"/>
          </p:cNvCxnSpPr>
          <p:nvPr/>
        </p:nvCxnSpPr>
        <p:spPr>
          <a:xfrm>
            <a:off x="3353461" y="874920"/>
            <a:ext cx="392378" cy="37357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2" name="CaixaDeTexto 121"/>
          <p:cNvSpPr txBox="1"/>
          <p:nvPr/>
        </p:nvSpPr>
        <p:spPr>
          <a:xfrm>
            <a:off x="3102805" y="77761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grpSp>
        <p:nvGrpSpPr>
          <p:cNvPr id="123" name="Grupo 122"/>
          <p:cNvGrpSpPr/>
          <p:nvPr/>
        </p:nvGrpSpPr>
        <p:grpSpPr>
          <a:xfrm>
            <a:off x="3067825" y="670968"/>
            <a:ext cx="323658" cy="338554"/>
            <a:chOff x="2555776" y="188640"/>
            <a:chExt cx="456326" cy="477328"/>
          </a:xfrm>
          <a:noFill/>
        </p:grpSpPr>
        <p:sp>
          <p:nvSpPr>
            <p:cNvPr id="124" name="Retângulo 123"/>
            <p:cNvSpPr/>
            <p:nvPr/>
          </p:nvSpPr>
          <p:spPr>
            <a:xfrm flipV="1">
              <a:off x="2555776" y="259783"/>
              <a:ext cx="402722" cy="14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25" name="CaixaDeTexto 124"/>
            <p:cNvSpPr txBox="1"/>
            <p:nvPr/>
          </p:nvSpPr>
          <p:spPr>
            <a:xfrm>
              <a:off x="2607096" y="188640"/>
              <a:ext cx="405006" cy="47732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 smtClean="0"/>
                <a:t>*</a:t>
              </a:r>
              <a:endParaRPr lang="pt-BR" sz="1600" dirty="0"/>
            </a:p>
          </p:txBody>
        </p:sp>
      </p:grpSp>
      <p:sp>
        <p:nvSpPr>
          <p:cNvPr id="126" name="Retângulo 125"/>
          <p:cNvSpPr/>
          <p:nvPr/>
        </p:nvSpPr>
        <p:spPr>
          <a:xfrm flipV="1">
            <a:off x="3067823" y="926141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38" name="Cubo 137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9" name="Cubo 138"/>
          <p:cNvSpPr/>
          <p:nvPr/>
        </p:nvSpPr>
        <p:spPr>
          <a:xfrm>
            <a:off x="3608174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51" name="Conector angulado 150"/>
          <p:cNvCxnSpPr>
            <a:stCxn id="145" idx="0"/>
            <a:endCxn id="121" idx="1"/>
          </p:cNvCxnSpPr>
          <p:nvPr/>
        </p:nvCxnSpPr>
        <p:spPr>
          <a:xfrm rot="5400000" flipH="1" flipV="1">
            <a:off x="1385963" y="211975"/>
            <a:ext cx="1018915" cy="23448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angulado 152"/>
          <p:cNvCxnSpPr>
            <a:stCxn id="144" idx="0"/>
            <a:endCxn id="124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tângulo 164"/>
              <p:cNvSpPr/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600" b="0" dirty="0" smtClean="0">
                    <a:solidFill>
                      <a:schemeClr val="tx1"/>
                    </a:solidFill>
                  </a:rPr>
                  <a:t>Camada </a:t>
                </a:r>
                <a:r>
                  <a:rPr lang="pt-BR" sz="1600" b="0" dirty="0" err="1" smtClean="0">
                    <a:solidFill>
                      <a:schemeClr val="tx1"/>
                    </a:solidFill>
                  </a:rPr>
                  <a:t>convolucional</a:t>
                </a:r>
                <a:r>
                  <a:rPr lang="pt-BR" sz="16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Retângulo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  <a:blipFill rotWithShape="1">
                <a:blip r:embed="rId4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tângulo 38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tângulo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Cubo 39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1" name="Cubo 40"/>
          <p:cNvSpPr/>
          <p:nvPr/>
        </p:nvSpPr>
        <p:spPr>
          <a:xfrm>
            <a:off x="3415527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3" name="Cubo 42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cxnSp>
        <p:nvCxnSpPr>
          <p:cNvPr id="45" name="Conector de seta reta 44"/>
          <p:cNvCxnSpPr>
            <a:endCxn id="41" idx="0"/>
          </p:cNvCxnSpPr>
          <p:nvPr/>
        </p:nvCxnSpPr>
        <p:spPr>
          <a:xfrm>
            <a:off x="3649208" y="1631499"/>
            <a:ext cx="2600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/>
          <p:cNvCxnSpPr>
            <a:endCxn id="40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tângulo 45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tângulo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444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angulado 102"/>
          <p:cNvCxnSpPr>
            <a:stCxn id="124" idx="3"/>
            <a:endCxn id="138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angulado 103"/>
          <p:cNvCxnSpPr>
            <a:stCxn id="121" idx="3"/>
            <a:endCxn id="139" idx="0"/>
          </p:cNvCxnSpPr>
          <p:nvPr/>
        </p:nvCxnSpPr>
        <p:spPr>
          <a:xfrm>
            <a:off x="3353461" y="874920"/>
            <a:ext cx="392378" cy="37357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angulado 104"/>
          <p:cNvCxnSpPr>
            <a:stCxn id="119" idx="3"/>
            <a:endCxn id="140" idx="0"/>
          </p:cNvCxnSpPr>
          <p:nvPr/>
        </p:nvCxnSpPr>
        <p:spPr>
          <a:xfrm>
            <a:off x="3353461" y="1079633"/>
            <a:ext cx="1149812" cy="168859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3104225" y="982811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2" name="CaixaDeTexto 121"/>
          <p:cNvSpPr txBox="1"/>
          <p:nvPr/>
        </p:nvSpPr>
        <p:spPr>
          <a:xfrm>
            <a:off x="3102805" y="77761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grpSp>
        <p:nvGrpSpPr>
          <p:cNvPr id="123" name="Grupo 122"/>
          <p:cNvGrpSpPr/>
          <p:nvPr/>
        </p:nvGrpSpPr>
        <p:grpSpPr>
          <a:xfrm>
            <a:off x="3067825" y="670968"/>
            <a:ext cx="323658" cy="338554"/>
            <a:chOff x="2555776" y="188640"/>
            <a:chExt cx="456326" cy="477328"/>
          </a:xfrm>
          <a:noFill/>
        </p:grpSpPr>
        <p:sp>
          <p:nvSpPr>
            <p:cNvPr id="124" name="Retângulo 123"/>
            <p:cNvSpPr/>
            <p:nvPr/>
          </p:nvSpPr>
          <p:spPr>
            <a:xfrm flipV="1">
              <a:off x="2555776" y="259783"/>
              <a:ext cx="402722" cy="14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25" name="CaixaDeTexto 124"/>
            <p:cNvSpPr txBox="1"/>
            <p:nvPr/>
          </p:nvSpPr>
          <p:spPr>
            <a:xfrm>
              <a:off x="2607096" y="188640"/>
              <a:ext cx="405006" cy="47732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 smtClean="0"/>
                <a:t>*</a:t>
              </a:r>
              <a:endParaRPr lang="pt-BR" sz="1600" dirty="0"/>
            </a:p>
          </p:txBody>
        </p:sp>
      </p:grpSp>
      <p:sp>
        <p:nvSpPr>
          <p:cNvPr id="126" name="Retângulo 125"/>
          <p:cNvSpPr/>
          <p:nvPr/>
        </p:nvSpPr>
        <p:spPr>
          <a:xfrm flipV="1">
            <a:off x="3067823" y="926141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7" name="CaixaDeTexto 126"/>
          <p:cNvSpPr txBox="1"/>
          <p:nvPr/>
        </p:nvSpPr>
        <p:spPr>
          <a:xfrm>
            <a:off x="3068517" y="78679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8" name="Cubo 137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9" name="Cubo 138"/>
          <p:cNvSpPr/>
          <p:nvPr/>
        </p:nvSpPr>
        <p:spPr>
          <a:xfrm>
            <a:off x="3608174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0" name="Cubo 139"/>
          <p:cNvSpPr/>
          <p:nvPr/>
        </p:nvSpPr>
        <p:spPr>
          <a:xfrm>
            <a:off x="4365609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2" name="CaixaDeTexto 141"/>
          <p:cNvSpPr txBox="1"/>
          <p:nvPr/>
        </p:nvSpPr>
        <p:spPr>
          <a:xfrm>
            <a:off x="3919601" y="131087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51" name="Conector angulado 150"/>
          <p:cNvCxnSpPr>
            <a:stCxn id="145" idx="0"/>
            <a:endCxn id="121" idx="1"/>
          </p:cNvCxnSpPr>
          <p:nvPr/>
        </p:nvCxnSpPr>
        <p:spPr>
          <a:xfrm rot="5400000" flipH="1" flipV="1">
            <a:off x="1385963" y="211975"/>
            <a:ext cx="1018915" cy="23448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angulado 151"/>
          <p:cNvCxnSpPr>
            <a:stCxn id="146" idx="0"/>
            <a:endCxn id="119" idx="1"/>
          </p:cNvCxnSpPr>
          <p:nvPr/>
        </p:nvCxnSpPr>
        <p:spPr>
          <a:xfrm rot="5400000" flipH="1" flipV="1">
            <a:off x="1812452" y="638463"/>
            <a:ext cx="814202" cy="169654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angulado 152"/>
          <p:cNvCxnSpPr>
            <a:stCxn id="144" idx="0"/>
            <a:endCxn id="124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tângulo 164"/>
              <p:cNvSpPr/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600" b="0" dirty="0" smtClean="0">
                    <a:solidFill>
                      <a:schemeClr val="tx1"/>
                    </a:solidFill>
                  </a:rPr>
                  <a:t>Camada </a:t>
                </a:r>
                <a:r>
                  <a:rPr lang="pt-BR" sz="1600" b="0" dirty="0" err="1" smtClean="0">
                    <a:solidFill>
                      <a:schemeClr val="tx1"/>
                    </a:solidFill>
                  </a:rPr>
                  <a:t>convolucional</a:t>
                </a:r>
                <a:r>
                  <a:rPr lang="pt-BR" sz="16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Retângulo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  <a:blipFill rotWithShape="1">
                <a:blip r:embed="rId4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tângulo 44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tângulo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ubo 45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7" name="Cubo 46"/>
          <p:cNvSpPr/>
          <p:nvPr/>
        </p:nvSpPr>
        <p:spPr>
          <a:xfrm>
            <a:off x="3415527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8" name="Cubo 47"/>
          <p:cNvSpPr/>
          <p:nvPr/>
        </p:nvSpPr>
        <p:spPr>
          <a:xfrm>
            <a:off x="4169913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9" name="Cubo 48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50" name="CaixaDeTexto 49"/>
          <p:cNvSpPr txBox="1"/>
          <p:nvPr/>
        </p:nvSpPr>
        <p:spPr>
          <a:xfrm>
            <a:off x="3756681" y="240173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51" name="Conector de seta reta 50"/>
          <p:cNvCxnSpPr>
            <a:endCxn id="47" idx="0"/>
          </p:cNvCxnSpPr>
          <p:nvPr/>
        </p:nvCxnSpPr>
        <p:spPr>
          <a:xfrm>
            <a:off x="3649208" y="1631499"/>
            <a:ext cx="2600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>
            <a:endCxn id="48" idx="0"/>
          </p:cNvCxnSpPr>
          <p:nvPr/>
        </p:nvCxnSpPr>
        <p:spPr>
          <a:xfrm flipH="1">
            <a:off x="4406194" y="1631499"/>
            <a:ext cx="449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/>
          <p:cNvCxnSpPr>
            <a:endCxn id="46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tângulo 53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Retângulo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08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angulado 102"/>
          <p:cNvCxnSpPr>
            <a:stCxn id="124" idx="3"/>
            <a:endCxn id="138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angulado 103"/>
          <p:cNvCxnSpPr>
            <a:stCxn id="121" idx="3"/>
            <a:endCxn id="139" idx="0"/>
          </p:cNvCxnSpPr>
          <p:nvPr/>
        </p:nvCxnSpPr>
        <p:spPr>
          <a:xfrm>
            <a:off x="3353461" y="874920"/>
            <a:ext cx="392378" cy="37357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angulado 104"/>
          <p:cNvCxnSpPr>
            <a:stCxn id="119" idx="3"/>
            <a:endCxn id="140" idx="0"/>
          </p:cNvCxnSpPr>
          <p:nvPr/>
        </p:nvCxnSpPr>
        <p:spPr>
          <a:xfrm>
            <a:off x="3353461" y="1079633"/>
            <a:ext cx="1149812" cy="168859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ubo 106"/>
          <p:cNvSpPr/>
          <p:nvPr/>
        </p:nvSpPr>
        <p:spPr>
          <a:xfrm>
            <a:off x="4863178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tângulo 108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tângulo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tângulo 109"/>
              <p:cNvSpPr/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Retângulo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aixaDeTexto 111"/>
              <p:cNvSpPr txBox="1"/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CaixaDeTexto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blipFill rotWithShape="1">
                <a:blip r:embed="rId8"/>
                <a:stretch>
                  <a:fillRect l="-80412" t="-115730" r="-87629" b="-1629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Conector de seta reta 113"/>
          <p:cNvCxnSpPr>
            <a:stCxn id="182" idx="2"/>
            <a:endCxn id="107" idx="0"/>
          </p:cNvCxnSpPr>
          <p:nvPr/>
        </p:nvCxnSpPr>
        <p:spPr>
          <a:xfrm>
            <a:off x="5096445" y="1780101"/>
            <a:ext cx="3014" cy="3856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3104225" y="982811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2" name="CaixaDeTexto 121"/>
          <p:cNvSpPr txBox="1"/>
          <p:nvPr/>
        </p:nvSpPr>
        <p:spPr>
          <a:xfrm>
            <a:off x="3102805" y="77761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grpSp>
        <p:nvGrpSpPr>
          <p:cNvPr id="123" name="Grupo 122"/>
          <p:cNvGrpSpPr/>
          <p:nvPr/>
        </p:nvGrpSpPr>
        <p:grpSpPr>
          <a:xfrm>
            <a:off x="3067825" y="670968"/>
            <a:ext cx="323658" cy="338554"/>
            <a:chOff x="2555776" y="188640"/>
            <a:chExt cx="456326" cy="477328"/>
          </a:xfrm>
          <a:noFill/>
        </p:grpSpPr>
        <p:sp>
          <p:nvSpPr>
            <p:cNvPr id="124" name="Retângulo 123"/>
            <p:cNvSpPr/>
            <p:nvPr/>
          </p:nvSpPr>
          <p:spPr>
            <a:xfrm flipV="1">
              <a:off x="2555776" y="259783"/>
              <a:ext cx="402722" cy="14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25" name="CaixaDeTexto 124"/>
            <p:cNvSpPr txBox="1"/>
            <p:nvPr/>
          </p:nvSpPr>
          <p:spPr>
            <a:xfrm>
              <a:off x="2607096" y="188640"/>
              <a:ext cx="405006" cy="47732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 smtClean="0"/>
                <a:t>*</a:t>
              </a:r>
              <a:endParaRPr lang="pt-BR" sz="1600" dirty="0"/>
            </a:p>
          </p:txBody>
        </p:sp>
      </p:grpSp>
      <p:sp>
        <p:nvSpPr>
          <p:cNvPr id="126" name="Retângulo 125"/>
          <p:cNvSpPr/>
          <p:nvPr/>
        </p:nvSpPr>
        <p:spPr>
          <a:xfrm flipV="1">
            <a:off x="3067823" y="926141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7" name="CaixaDeTexto 126"/>
          <p:cNvSpPr txBox="1"/>
          <p:nvPr/>
        </p:nvSpPr>
        <p:spPr>
          <a:xfrm>
            <a:off x="3068517" y="78679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tângulo 127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Retângulo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Cubo 128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0" name="Cubo 129"/>
          <p:cNvSpPr/>
          <p:nvPr/>
        </p:nvSpPr>
        <p:spPr>
          <a:xfrm>
            <a:off x="3415527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1" name="Cubo 130"/>
          <p:cNvSpPr/>
          <p:nvPr/>
        </p:nvSpPr>
        <p:spPr>
          <a:xfrm>
            <a:off x="4169913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5" name="Cubo 134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7" name="CaixaDeTexto 136"/>
          <p:cNvSpPr txBox="1"/>
          <p:nvPr/>
        </p:nvSpPr>
        <p:spPr>
          <a:xfrm>
            <a:off x="3756681" y="240173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8" name="Cubo 137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9" name="Cubo 138"/>
          <p:cNvSpPr/>
          <p:nvPr/>
        </p:nvSpPr>
        <p:spPr>
          <a:xfrm>
            <a:off x="3608174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0" name="Cubo 139"/>
          <p:cNvSpPr/>
          <p:nvPr/>
        </p:nvSpPr>
        <p:spPr>
          <a:xfrm>
            <a:off x="4365609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2" name="CaixaDeTexto 141"/>
          <p:cNvSpPr txBox="1"/>
          <p:nvPr/>
        </p:nvSpPr>
        <p:spPr>
          <a:xfrm>
            <a:off x="3919601" y="131087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51" name="Conector angulado 150"/>
          <p:cNvCxnSpPr>
            <a:stCxn id="145" idx="0"/>
            <a:endCxn id="121" idx="1"/>
          </p:cNvCxnSpPr>
          <p:nvPr/>
        </p:nvCxnSpPr>
        <p:spPr>
          <a:xfrm rot="5400000" flipH="1" flipV="1">
            <a:off x="1385963" y="211975"/>
            <a:ext cx="1018915" cy="23448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angulado 151"/>
          <p:cNvCxnSpPr>
            <a:stCxn id="146" idx="0"/>
            <a:endCxn id="119" idx="1"/>
          </p:cNvCxnSpPr>
          <p:nvPr/>
        </p:nvCxnSpPr>
        <p:spPr>
          <a:xfrm rot="5400000" flipH="1" flipV="1">
            <a:off x="1812452" y="638463"/>
            <a:ext cx="814202" cy="169654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angulado 152"/>
          <p:cNvCxnSpPr>
            <a:stCxn id="144" idx="0"/>
            <a:endCxn id="124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p:sp>
        <p:nvSpPr>
          <p:cNvPr id="157" name="CaixaDeTexto 156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tângulo 164"/>
              <p:cNvSpPr/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600" b="0" dirty="0" smtClean="0">
                    <a:solidFill>
                      <a:schemeClr val="tx1"/>
                    </a:solidFill>
                  </a:rPr>
                  <a:t>Camada </a:t>
                </a:r>
                <a:r>
                  <a:rPr lang="pt-BR" sz="1600" b="0" dirty="0" err="1" smtClean="0">
                    <a:solidFill>
                      <a:schemeClr val="tx1"/>
                    </a:solidFill>
                  </a:rPr>
                  <a:t>convolucional</a:t>
                </a:r>
                <a:r>
                  <a:rPr lang="pt-BR" sz="16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Retângulo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  <a:blipFill rotWithShape="1">
                <a:blip r:embed="rId12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cxnSp>
        <p:nvCxnSpPr>
          <p:cNvPr id="6" name="Conector de seta reta 5"/>
          <p:cNvCxnSpPr>
            <a:stCxn id="139" idx="3"/>
            <a:endCxn id="130" idx="0"/>
          </p:cNvCxnSpPr>
          <p:nvPr/>
        </p:nvCxnSpPr>
        <p:spPr>
          <a:xfrm>
            <a:off x="3649208" y="1631499"/>
            <a:ext cx="2600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140" idx="3"/>
            <a:endCxn id="131" idx="0"/>
          </p:cNvCxnSpPr>
          <p:nvPr/>
        </p:nvCxnSpPr>
        <p:spPr>
          <a:xfrm flipH="1">
            <a:off x="4406194" y="1631499"/>
            <a:ext cx="449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de seta reta 179"/>
          <p:cNvCxnSpPr>
            <a:stCxn id="138" idx="3"/>
            <a:endCxn id="129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5" name="Conector de seta reta 74"/>
          <p:cNvCxnSpPr/>
          <p:nvPr/>
        </p:nvCxnSpPr>
        <p:spPr>
          <a:xfrm>
            <a:off x="4451151" y="2548785"/>
            <a:ext cx="41202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79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94" name="Cubo 93"/>
          <p:cNvSpPr/>
          <p:nvPr/>
        </p:nvSpPr>
        <p:spPr>
          <a:xfrm>
            <a:off x="7596336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5" name="Cubo 94"/>
          <p:cNvSpPr/>
          <p:nvPr/>
        </p:nvSpPr>
        <p:spPr>
          <a:xfrm>
            <a:off x="7687537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6" name="Cubo 95"/>
          <p:cNvSpPr/>
          <p:nvPr/>
        </p:nvSpPr>
        <p:spPr>
          <a:xfrm>
            <a:off x="8335801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7" name="Cubo 96"/>
          <p:cNvSpPr/>
          <p:nvPr/>
        </p:nvSpPr>
        <p:spPr>
          <a:xfrm>
            <a:off x="7596336" y="3618639"/>
            <a:ext cx="1021348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tângulo 97"/>
              <p:cNvSpPr/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tângulo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tângulo 101"/>
              <p:cNvSpPr/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tângulo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angulado 102"/>
          <p:cNvCxnSpPr>
            <a:stCxn id="124" idx="3"/>
            <a:endCxn id="138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angulado 103"/>
          <p:cNvCxnSpPr>
            <a:stCxn id="121" idx="3"/>
            <a:endCxn id="139" idx="0"/>
          </p:cNvCxnSpPr>
          <p:nvPr/>
        </p:nvCxnSpPr>
        <p:spPr>
          <a:xfrm>
            <a:off x="3353461" y="874920"/>
            <a:ext cx="392378" cy="37357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angulado 104"/>
          <p:cNvCxnSpPr>
            <a:stCxn id="119" idx="3"/>
            <a:endCxn id="140" idx="0"/>
          </p:cNvCxnSpPr>
          <p:nvPr/>
        </p:nvCxnSpPr>
        <p:spPr>
          <a:xfrm>
            <a:off x="3353461" y="1079633"/>
            <a:ext cx="1149812" cy="168859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ubo 105"/>
          <p:cNvSpPr/>
          <p:nvPr/>
        </p:nvSpPr>
        <p:spPr>
          <a:xfrm>
            <a:off x="5521802" y="2357282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07" name="Cubo 106"/>
          <p:cNvSpPr/>
          <p:nvPr/>
        </p:nvSpPr>
        <p:spPr>
          <a:xfrm>
            <a:off x="4863178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08" name="Cubo 107"/>
          <p:cNvSpPr/>
          <p:nvPr/>
        </p:nvSpPr>
        <p:spPr>
          <a:xfrm>
            <a:off x="5974317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tângulo 108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tângulo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tângulo 109"/>
              <p:cNvSpPr/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Retângulo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tângulo 110"/>
              <p:cNvSpPr/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1" name="Retângulo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aixaDeTexto 111"/>
              <p:cNvSpPr txBox="1"/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CaixaDeTexto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blipFill rotWithShape="1">
                <a:blip r:embed="rId8"/>
                <a:stretch>
                  <a:fillRect l="-80412" t="-115730" r="-87629" b="-1629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Conector de seta reta 113"/>
          <p:cNvCxnSpPr>
            <a:stCxn id="182" idx="2"/>
            <a:endCxn id="107" idx="0"/>
          </p:cNvCxnSpPr>
          <p:nvPr/>
        </p:nvCxnSpPr>
        <p:spPr>
          <a:xfrm>
            <a:off x="5096445" y="1780101"/>
            <a:ext cx="3014" cy="3856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tângulo 117"/>
              <p:cNvSpPr/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etângulo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3104225" y="982811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2" name="CaixaDeTexto 121"/>
          <p:cNvSpPr txBox="1"/>
          <p:nvPr/>
        </p:nvSpPr>
        <p:spPr>
          <a:xfrm>
            <a:off x="3102805" y="77761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grpSp>
        <p:nvGrpSpPr>
          <p:cNvPr id="123" name="Grupo 122"/>
          <p:cNvGrpSpPr/>
          <p:nvPr/>
        </p:nvGrpSpPr>
        <p:grpSpPr>
          <a:xfrm>
            <a:off x="3067825" y="670968"/>
            <a:ext cx="323658" cy="338554"/>
            <a:chOff x="2555776" y="188640"/>
            <a:chExt cx="456326" cy="477328"/>
          </a:xfrm>
          <a:noFill/>
        </p:grpSpPr>
        <p:sp>
          <p:nvSpPr>
            <p:cNvPr id="124" name="Retângulo 123"/>
            <p:cNvSpPr/>
            <p:nvPr/>
          </p:nvSpPr>
          <p:spPr>
            <a:xfrm flipV="1">
              <a:off x="2555776" y="259783"/>
              <a:ext cx="402722" cy="14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25" name="CaixaDeTexto 124"/>
            <p:cNvSpPr txBox="1"/>
            <p:nvPr/>
          </p:nvSpPr>
          <p:spPr>
            <a:xfrm>
              <a:off x="2607096" y="188640"/>
              <a:ext cx="405006" cy="47732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 smtClean="0"/>
                <a:t>*</a:t>
              </a:r>
              <a:endParaRPr lang="pt-BR" sz="1600" dirty="0"/>
            </a:p>
          </p:txBody>
        </p:sp>
      </p:grpSp>
      <p:sp>
        <p:nvSpPr>
          <p:cNvPr id="126" name="Retângulo 125"/>
          <p:cNvSpPr/>
          <p:nvPr/>
        </p:nvSpPr>
        <p:spPr>
          <a:xfrm flipV="1">
            <a:off x="3067823" y="926141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7" name="CaixaDeTexto 126"/>
          <p:cNvSpPr txBox="1"/>
          <p:nvPr/>
        </p:nvSpPr>
        <p:spPr>
          <a:xfrm>
            <a:off x="3068517" y="78679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tângulo 127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Retângulo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Cubo 128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0" name="Cubo 129"/>
          <p:cNvSpPr/>
          <p:nvPr/>
        </p:nvSpPr>
        <p:spPr>
          <a:xfrm>
            <a:off x="3415527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1" name="Cubo 130"/>
          <p:cNvSpPr/>
          <p:nvPr/>
        </p:nvSpPr>
        <p:spPr>
          <a:xfrm>
            <a:off x="4169913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5" name="Cubo 134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6" name="CaixaDeTexto 135"/>
          <p:cNvSpPr txBox="1"/>
          <p:nvPr/>
        </p:nvSpPr>
        <p:spPr>
          <a:xfrm>
            <a:off x="7981852" y="3832367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7" name="CaixaDeTexto 136"/>
          <p:cNvSpPr txBox="1"/>
          <p:nvPr/>
        </p:nvSpPr>
        <p:spPr>
          <a:xfrm>
            <a:off x="3756681" y="240173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8" name="Cubo 137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9" name="Cubo 138"/>
          <p:cNvSpPr/>
          <p:nvPr/>
        </p:nvSpPr>
        <p:spPr>
          <a:xfrm>
            <a:off x="3608174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0" name="Cubo 139"/>
          <p:cNvSpPr/>
          <p:nvPr/>
        </p:nvSpPr>
        <p:spPr>
          <a:xfrm>
            <a:off x="4365609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2" name="CaixaDeTexto 141"/>
          <p:cNvSpPr txBox="1"/>
          <p:nvPr/>
        </p:nvSpPr>
        <p:spPr>
          <a:xfrm>
            <a:off x="3919601" y="131087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51" name="Conector angulado 150"/>
          <p:cNvCxnSpPr>
            <a:stCxn id="145" idx="0"/>
            <a:endCxn id="121" idx="1"/>
          </p:cNvCxnSpPr>
          <p:nvPr/>
        </p:nvCxnSpPr>
        <p:spPr>
          <a:xfrm rot="5400000" flipH="1" flipV="1">
            <a:off x="1385963" y="211975"/>
            <a:ext cx="1018915" cy="23448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angulado 151"/>
          <p:cNvCxnSpPr>
            <a:stCxn id="146" idx="0"/>
            <a:endCxn id="119" idx="1"/>
          </p:cNvCxnSpPr>
          <p:nvPr/>
        </p:nvCxnSpPr>
        <p:spPr>
          <a:xfrm rot="5400000" flipH="1" flipV="1">
            <a:off x="1812452" y="638463"/>
            <a:ext cx="814202" cy="169654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angulado 152"/>
          <p:cNvCxnSpPr>
            <a:stCxn id="144" idx="0"/>
            <a:endCxn id="124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p:sp>
        <p:nvSpPr>
          <p:cNvPr id="157" name="CaixaDeTexto 156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tângulo 164"/>
              <p:cNvSpPr/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600" b="0" dirty="0" smtClean="0">
                    <a:solidFill>
                      <a:schemeClr val="tx1"/>
                    </a:solidFill>
                  </a:rPr>
                  <a:t>Camada </a:t>
                </a:r>
                <a:r>
                  <a:rPr lang="pt-BR" sz="1600" b="0" dirty="0" err="1" smtClean="0">
                    <a:solidFill>
                      <a:schemeClr val="tx1"/>
                    </a:solidFill>
                  </a:rPr>
                  <a:t>convolucional</a:t>
                </a:r>
                <a:r>
                  <a:rPr lang="pt-BR" sz="16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Retângulo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  <a:blipFill rotWithShape="1">
                <a:blip r:embed="rId12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cxnSp>
        <p:nvCxnSpPr>
          <p:cNvPr id="6" name="Conector de seta reta 5"/>
          <p:cNvCxnSpPr>
            <a:stCxn id="139" idx="3"/>
            <a:endCxn id="130" idx="0"/>
          </p:cNvCxnSpPr>
          <p:nvPr/>
        </p:nvCxnSpPr>
        <p:spPr>
          <a:xfrm>
            <a:off x="3649208" y="1631499"/>
            <a:ext cx="2600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140" idx="3"/>
            <a:endCxn id="131" idx="0"/>
          </p:cNvCxnSpPr>
          <p:nvPr/>
        </p:nvCxnSpPr>
        <p:spPr>
          <a:xfrm flipH="1">
            <a:off x="4406194" y="1631499"/>
            <a:ext cx="449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de seta reta 179"/>
          <p:cNvCxnSpPr>
            <a:stCxn id="138" idx="3"/>
            <a:endCxn id="129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1" name="Conector de seta reta 180"/>
          <p:cNvCxnSpPr>
            <a:stCxn id="14" idx="2"/>
            <a:endCxn id="108" idx="0"/>
          </p:cNvCxnSpPr>
          <p:nvPr/>
        </p:nvCxnSpPr>
        <p:spPr>
          <a:xfrm>
            <a:off x="6209906" y="1164062"/>
            <a:ext cx="692" cy="100171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5" name="Conector de seta reta 74"/>
          <p:cNvCxnSpPr/>
          <p:nvPr/>
        </p:nvCxnSpPr>
        <p:spPr>
          <a:xfrm>
            <a:off x="4451151" y="2548785"/>
            <a:ext cx="41202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/>
          <p:nvPr/>
        </p:nvCxnSpPr>
        <p:spPr>
          <a:xfrm>
            <a:off x="5145061" y="2548785"/>
            <a:ext cx="37674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de seta reta 76"/>
          <p:cNvCxnSpPr/>
          <p:nvPr/>
        </p:nvCxnSpPr>
        <p:spPr>
          <a:xfrm>
            <a:off x="5700500" y="2548785"/>
            <a:ext cx="27381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2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94" name="Cubo 93"/>
          <p:cNvSpPr/>
          <p:nvPr/>
        </p:nvSpPr>
        <p:spPr>
          <a:xfrm>
            <a:off x="7596336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5" name="Cubo 94"/>
          <p:cNvSpPr/>
          <p:nvPr/>
        </p:nvSpPr>
        <p:spPr>
          <a:xfrm>
            <a:off x="7687537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6" name="Cubo 95"/>
          <p:cNvSpPr/>
          <p:nvPr/>
        </p:nvSpPr>
        <p:spPr>
          <a:xfrm>
            <a:off x="8335801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7" name="Cubo 96"/>
          <p:cNvSpPr/>
          <p:nvPr/>
        </p:nvSpPr>
        <p:spPr>
          <a:xfrm>
            <a:off x="7596336" y="3618639"/>
            <a:ext cx="1021348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tângulo 97"/>
              <p:cNvSpPr/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tângulo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tângulo 101"/>
              <p:cNvSpPr/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tângulo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angulado 102"/>
          <p:cNvCxnSpPr>
            <a:stCxn id="124" idx="3"/>
            <a:endCxn id="138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angulado 103"/>
          <p:cNvCxnSpPr>
            <a:stCxn id="121" idx="3"/>
            <a:endCxn id="139" idx="0"/>
          </p:cNvCxnSpPr>
          <p:nvPr/>
        </p:nvCxnSpPr>
        <p:spPr>
          <a:xfrm>
            <a:off x="3353461" y="874920"/>
            <a:ext cx="392378" cy="37357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angulado 104"/>
          <p:cNvCxnSpPr>
            <a:stCxn id="119" idx="3"/>
            <a:endCxn id="140" idx="0"/>
          </p:cNvCxnSpPr>
          <p:nvPr/>
        </p:nvCxnSpPr>
        <p:spPr>
          <a:xfrm>
            <a:off x="3353461" y="1079633"/>
            <a:ext cx="1149812" cy="168859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ubo 105"/>
          <p:cNvSpPr/>
          <p:nvPr/>
        </p:nvSpPr>
        <p:spPr>
          <a:xfrm>
            <a:off x="5521802" y="2357282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07" name="Cubo 106"/>
          <p:cNvSpPr/>
          <p:nvPr/>
        </p:nvSpPr>
        <p:spPr>
          <a:xfrm>
            <a:off x="4863178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08" name="Cubo 107"/>
          <p:cNvSpPr/>
          <p:nvPr/>
        </p:nvSpPr>
        <p:spPr>
          <a:xfrm>
            <a:off x="5974317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tângulo 108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tângulo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tângulo 109"/>
              <p:cNvSpPr/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Retângulo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tângulo 110"/>
              <p:cNvSpPr/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1" name="Retângulo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aixaDeTexto 111"/>
              <p:cNvSpPr txBox="1"/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CaixaDeTexto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blipFill rotWithShape="1">
                <a:blip r:embed="rId8"/>
                <a:stretch>
                  <a:fillRect l="-80412" t="-115730" r="-87629" b="-1629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Conector de seta reta 113"/>
          <p:cNvCxnSpPr>
            <a:stCxn id="182" idx="2"/>
            <a:endCxn id="107" idx="0"/>
          </p:cNvCxnSpPr>
          <p:nvPr/>
        </p:nvCxnSpPr>
        <p:spPr>
          <a:xfrm>
            <a:off x="5096445" y="1780101"/>
            <a:ext cx="3014" cy="3856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tângulo 117"/>
              <p:cNvSpPr/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etângulo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3104225" y="982811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2" name="CaixaDeTexto 121"/>
          <p:cNvSpPr txBox="1"/>
          <p:nvPr/>
        </p:nvSpPr>
        <p:spPr>
          <a:xfrm>
            <a:off x="3102805" y="77761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grpSp>
        <p:nvGrpSpPr>
          <p:cNvPr id="123" name="Grupo 122"/>
          <p:cNvGrpSpPr/>
          <p:nvPr/>
        </p:nvGrpSpPr>
        <p:grpSpPr>
          <a:xfrm>
            <a:off x="3067825" y="670968"/>
            <a:ext cx="323658" cy="338554"/>
            <a:chOff x="2555776" y="188640"/>
            <a:chExt cx="456326" cy="477328"/>
          </a:xfrm>
          <a:noFill/>
        </p:grpSpPr>
        <p:sp>
          <p:nvSpPr>
            <p:cNvPr id="124" name="Retângulo 123"/>
            <p:cNvSpPr/>
            <p:nvPr/>
          </p:nvSpPr>
          <p:spPr>
            <a:xfrm flipV="1">
              <a:off x="2555776" y="259783"/>
              <a:ext cx="402722" cy="14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25" name="CaixaDeTexto 124"/>
            <p:cNvSpPr txBox="1"/>
            <p:nvPr/>
          </p:nvSpPr>
          <p:spPr>
            <a:xfrm>
              <a:off x="2607096" y="188640"/>
              <a:ext cx="405006" cy="47732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 smtClean="0"/>
                <a:t>*</a:t>
              </a:r>
              <a:endParaRPr lang="pt-BR" sz="1600" dirty="0"/>
            </a:p>
          </p:txBody>
        </p:sp>
      </p:grpSp>
      <p:sp>
        <p:nvSpPr>
          <p:cNvPr id="126" name="Retângulo 125"/>
          <p:cNvSpPr/>
          <p:nvPr/>
        </p:nvSpPr>
        <p:spPr>
          <a:xfrm flipV="1">
            <a:off x="3067823" y="926141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7" name="CaixaDeTexto 126"/>
          <p:cNvSpPr txBox="1"/>
          <p:nvPr/>
        </p:nvSpPr>
        <p:spPr>
          <a:xfrm>
            <a:off x="3068517" y="78679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tângulo 127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Retângulo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Cubo 128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0" name="Cubo 129"/>
          <p:cNvSpPr/>
          <p:nvPr/>
        </p:nvSpPr>
        <p:spPr>
          <a:xfrm>
            <a:off x="3415527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1" name="Cubo 130"/>
          <p:cNvSpPr/>
          <p:nvPr/>
        </p:nvSpPr>
        <p:spPr>
          <a:xfrm>
            <a:off x="4169913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5" name="Cubo 134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6" name="CaixaDeTexto 135"/>
          <p:cNvSpPr txBox="1"/>
          <p:nvPr/>
        </p:nvSpPr>
        <p:spPr>
          <a:xfrm>
            <a:off x="7981852" y="3832367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7" name="CaixaDeTexto 136"/>
          <p:cNvSpPr txBox="1"/>
          <p:nvPr/>
        </p:nvSpPr>
        <p:spPr>
          <a:xfrm>
            <a:off x="3756681" y="240173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8" name="Cubo 137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9" name="Cubo 138"/>
          <p:cNvSpPr/>
          <p:nvPr/>
        </p:nvSpPr>
        <p:spPr>
          <a:xfrm>
            <a:off x="3608174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0" name="Cubo 139"/>
          <p:cNvSpPr/>
          <p:nvPr/>
        </p:nvSpPr>
        <p:spPr>
          <a:xfrm>
            <a:off x="4365609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2" name="CaixaDeTexto 141"/>
          <p:cNvSpPr txBox="1"/>
          <p:nvPr/>
        </p:nvSpPr>
        <p:spPr>
          <a:xfrm>
            <a:off x="3919601" y="131087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50" name="Conector angulado 149"/>
          <p:cNvCxnSpPr>
            <a:stCxn id="80" idx="3"/>
            <a:endCxn id="94" idx="0"/>
          </p:cNvCxnSpPr>
          <p:nvPr/>
        </p:nvCxnSpPr>
        <p:spPr>
          <a:xfrm>
            <a:off x="6768569" y="2550362"/>
            <a:ext cx="1064048" cy="1068277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angulado 150"/>
          <p:cNvCxnSpPr>
            <a:stCxn id="145" idx="0"/>
            <a:endCxn id="121" idx="1"/>
          </p:cNvCxnSpPr>
          <p:nvPr/>
        </p:nvCxnSpPr>
        <p:spPr>
          <a:xfrm rot="5400000" flipH="1" flipV="1">
            <a:off x="1385963" y="211975"/>
            <a:ext cx="1018915" cy="23448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angulado 151"/>
          <p:cNvCxnSpPr>
            <a:stCxn id="146" idx="0"/>
            <a:endCxn id="119" idx="1"/>
          </p:cNvCxnSpPr>
          <p:nvPr/>
        </p:nvCxnSpPr>
        <p:spPr>
          <a:xfrm rot="5400000" flipH="1" flipV="1">
            <a:off x="1812452" y="638463"/>
            <a:ext cx="814202" cy="169654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angulado 152"/>
          <p:cNvCxnSpPr>
            <a:stCxn id="144" idx="0"/>
            <a:endCxn id="124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p:sp>
        <p:nvSpPr>
          <p:cNvPr id="157" name="CaixaDeTexto 156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tângulo 164"/>
              <p:cNvSpPr/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600" b="0" dirty="0" smtClean="0">
                    <a:solidFill>
                      <a:schemeClr val="tx1"/>
                    </a:solidFill>
                  </a:rPr>
                  <a:t>Camada </a:t>
                </a:r>
                <a:r>
                  <a:rPr lang="pt-BR" sz="1600" b="0" dirty="0" err="1" smtClean="0">
                    <a:solidFill>
                      <a:schemeClr val="tx1"/>
                    </a:solidFill>
                  </a:rPr>
                  <a:t>convolucional</a:t>
                </a:r>
                <a:r>
                  <a:rPr lang="pt-BR" sz="16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Retângulo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  <a:blipFill rotWithShape="1">
                <a:blip r:embed="rId12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cxnSp>
        <p:nvCxnSpPr>
          <p:cNvPr id="6" name="Conector de seta reta 5"/>
          <p:cNvCxnSpPr>
            <a:stCxn id="139" idx="3"/>
            <a:endCxn id="130" idx="0"/>
          </p:cNvCxnSpPr>
          <p:nvPr/>
        </p:nvCxnSpPr>
        <p:spPr>
          <a:xfrm>
            <a:off x="3649208" y="1631499"/>
            <a:ext cx="2600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140" idx="3"/>
            <a:endCxn id="131" idx="0"/>
          </p:cNvCxnSpPr>
          <p:nvPr/>
        </p:nvCxnSpPr>
        <p:spPr>
          <a:xfrm flipH="1">
            <a:off x="4406194" y="1631499"/>
            <a:ext cx="449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de seta reta 179"/>
          <p:cNvCxnSpPr>
            <a:stCxn id="138" idx="3"/>
            <a:endCxn id="129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1" name="Conector de seta reta 180"/>
          <p:cNvCxnSpPr>
            <a:stCxn id="14" idx="2"/>
            <a:endCxn id="108" idx="0"/>
          </p:cNvCxnSpPr>
          <p:nvPr/>
        </p:nvCxnSpPr>
        <p:spPr>
          <a:xfrm>
            <a:off x="6209906" y="1164062"/>
            <a:ext cx="692" cy="100171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5" name="Conector de seta reta 74"/>
          <p:cNvCxnSpPr/>
          <p:nvPr/>
        </p:nvCxnSpPr>
        <p:spPr>
          <a:xfrm>
            <a:off x="4451151" y="2548785"/>
            <a:ext cx="41202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/>
          <p:nvPr/>
        </p:nvCxnSpPr>
        <p:spPr>
          <a:xfrm>
            <a:off x="5145061" y="2548785"/>
            <a:ext cx="37674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de seta reta 76"/>
          <p:cNvCxnSpPr/>
          <p:nvPr/>
        </p:nvCxnSpPr>
        <p:spPr>
          <a:xfrm>
            <a:off x="5700500" y="2548785"/>
            <a:ext cx="27381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de seta reta 77"/>
          <p:cNvCxnSpPr>
            <a:endCxn id="80" idx="1"/>
          </p:cNvCxnSpPr>
          <p:nvPr/>
        </p:nvCxnSpPr>
        <p:spPr>
          <a:xfrm>
            <a:off x="6256199" y="2548785"/>
            <a:ext cx="188370" cy="15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upo 78"/>
          <p:cNvGrpSpPr/>
          <p:nvPr/>
        </p:nvGrpSpPr>
        <p:grpSpPr>
          <a:xfrm>
            <a:off x="6441281" y="2385208"/>
            <a:ext cx="327288" cy="327154"/>
            <a:chOff x="6441281" y="2383631"/>
            <a:chExt cx="327288" cy="327154"/>
          </a:xfrm>
        </p:grpSpPr>
        <p:sp>
          <p:nvSpPr>
            <p:cNvPr id="80" name="Retângulo 79"/>
            <p:cNvSpPr/>
            <p:nvPr/>
          </p:nvSpPr>
          <p:spPr>
            <a:xfrm>
              <a:off x="6444569" y="2386785"/>
              <a:ext cx="324000" cy="324000"/>
            </a:xfrm>
            <a:prstGeom prst="rect">
              <a:avLst/>
            </a:prstGeom>
            <a:solidFill>
              <a:srgbClr val="C0C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Forma livre 80"/>
            <p:cNvSpPr/>
            <p:nvPr/>
          </p:nvSpPr>
          <p:spPr>
            <a:xfrm>
              <a:off x="6441281" y="2383631"/>
              <a:ext cx="326232" cy="164307"/>
            </a:xfrm>
            <a:custGeom>
              <a:avLst/>
              <a:gdLst>
                <a:gd name="connsiteX0" fmla="*/ 0 w 326232"/>
                <a:gd name="connsiteY0" fmla="*/ 164307 h 164307"/>
                <a:gd name="connsiteX1" fmla="*/ 166688 w 326232"/>
                <a:gd name="connsiteY1" fmla="*/ 161925 h 164307"/>
                <a:gd name="connsiteX2" fmla="*/ 326232 w 326232"/>
                <a:gd name="connsiteY2" fmla="*/ 0 h 16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232" h="164307">
                  <a:moveTo>
                    <a:pt x="0" y="164307"/>
                  </a:moveTo>
                  <a:lnTo>
                    <a:pt x="166688" y="161925"/>
                  </a:lnTo>
                  <a:lnTo>
                    <a:pt x="326232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2" name="Retângulo 81"/>
          <p:cNvSpPr/>
          <p:nvPr/>
        </p:nvSpPr>
        <p:spPr>
          <a:xfrm>
            <a:off x="6333594" y="2142068"/>
            <a:ext cx="5426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50" b="0" dirty="0" err="1" smtClean="0">
                <a:solidFill>
                  <a:schemeClr val="tx1"/>
                </a:solidFill>
              </a:rPr>
              <a:t>ReLu</a:t>
            </a:r>
            <a:endParaRPr lang="pt-BR" sz="105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75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94" name="Cubo 93"/>
          <p:cNvSpPr/>
          <p:nvPr/>
        </p:nvSpPr>
        <p:spPr>
          <a:xfrm>
            <a:off x="7596336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5" name="Cubo 94"/>
          <p:cNvSpPr/>
          <p:nvPr/>
        </p:nvSpPr>
        <p:spPr>
          <a:xfrm>
            <a:off x="7687537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6" name="Cubo 95"/>
          <p:cNvSpPr/>
          <p:nvPr/>
        </p:nvSpPr>
        <p:spPr>
          <a:xfrm>
            <a:off x="8335801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7" name="Cubo 96"/>
          <p:cNvSpPr/>
          <p:nvPr/>
        </p:nvSpPr>
        <p:spPr>
          <a:xfrm>
            <a:off x="7596336" y="3618639"/>
            <a:ext cx="1021348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tângulo 97"/>
              <p:cNvSpPr/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tângulo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tângulo 101"/>
              <p:cNvSpPr/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tângulo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angulado 102"/>
          <p:cNvCxnSpPr>
            <a:stCxn id="124" idx="3"/>
            <a:endCxn id="138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angulado 103"/>
          <p:cNvCxnSpPr>
            <a:stCxn id="121" idx="3"/>
            <a:endCxn id="139" idx="0"/>
          </p:cNvCxnSpPr>
          <p:nvPr/>
        </p:nvCxnSpPr>
        <p:spPr>
          <a:xfrm>
            <a:off x="3353461" y="874920"/>
            <a:ext cx="392378" cy="37357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angulado 104"/>
          <p:cNvCxnSpPr>
            <a:stCxn id="119" idx="3"/>
            <a:endCxn id="140" idx="0"/>
          </p:cNvCxnSpPr>
          <p:nvPr/>
        </p:nvCxnSpPr>
        <p:spPr>
          <a:xfrm>
            <a:off x="3353461" y="1079633"/>
            <a:ext cx="1149812" cy="168859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ubo 105"/>
          <p:cNvSpPr/>
          <p:nvPr/>
        </p:nvSpPr>
        <p:spPr>
          <a:xfrm>
            <a:off x="5521802" y="2357282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07" name="Cubo 106"/>
          <p:cNvSpPr/>
          <p:nvPr/>
        </p:nvSpPr>
        <p:spPr>
          <a:xfrm>
            <a:off x="4863178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08" name="Cubo 107"/>
          <p:cNvSpPr/>
          <p:nvPr/>
        </p:nvSpPr>
        <p:spPr>
          <a:xfrm>
            <a:off x="5974317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tângulo 108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tângulo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tângulo 109"/>
              <p:cNvSpPr/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Retângulo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tângulo 110"/>
              <p:cNvSpPr/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1" name="Retângulo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aixaDeTexto 111"/>
              <p:cNvSpPr txBox="1"/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CaixaDeTexto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blipFill rotWithShape="1">
                <a:blip r:embed="rId8"/>
                <a:stretch>
                  <a:fillRect l="-80412" t="-115730" r="-87629" b="-1629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Conector de seta reta 113"/>
          <p:cNvCxnSpPr>
            <a:stCxn id="182" idx="2"/>
            <a:endCxn id="107" idx="0"/>
          </p:cNvCxnSpPr>
          <p:nvPr/>
        </p:nvCxnSpPr>
        <p:spPr>
          <a:xfrm>
            <a:off x="5096445" y="1780101"/>
            <a:ext cx="3014" cy="3856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tângulo 117"/>
              <p:cNvSpPr/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etângulo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3104225" y="982811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2" name="CaixaDeTexto 121"/>
          <p:cNvSpPr txBox="1"/>
          <p:nvPr/>
        </p:nvSpPr>
        <p:spPr>
          <a:xfrm>
            <a:off x="3102805" y="77761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grpSp>
        <p:nvGrpSpPr>
          <p:cNvPr id="123" name="Grupo 122"/>
          <p:cNvGrpSpPr/>
          <p:nvPr/>
        </p:nvGrpSpPr>
        <p:grpSpPr>
          <a:xfrm>
            <a:off x="3067825" y="670968"/>
            <a:ext cx="323658" cy="338554"/>
            <a:chOff x="2555776" y="188640"/>
            <a:chExt cx="456326" cy="477328"/>
          </a:xfrm>
          <a:noFill/>
        </p:grpSpPr>
        <p:sp>
          <p:nvSpPr>
            <p:cNvPr id="124" name="Retângulo 123"/>
            <p:cNvSpPr/>
            <p:nvPr/>
          </p:nvSpPr>
          <p:spPr>
            <a:xfrm flipV="1">
              <a:off x="2555776" y="259783"/>
              <a:ext cx="402722" cy="14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25" name="CaixaDeTexto 124"/>
            <p:cNvSpPr txBox="1"/>
            <p:nvPr/>
          </p:nvSpPr>
          <p:spPr>
            <a:xfrm>
              <a:off x="2607096" y="188640"/>
              <a:ext cx="405006" cy="47732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 smtClean="0"/>
                <a:t>*</a:t>
              </a:r>
              <a:endParaRPr lang="pt-BR" sz="1600" dirty="0"/>
            </a:p>
          </p:txBody>
        </p:sp>
      </p:grpSp>
      <p:sp>
        <p:nvSpPr>
          <p:cNvPr id="126" name="Retângulo 125"/>
          <p:cNvSpPr/>
          <p:nvPr/>
        </p:nvSpPr>
        <p:spPr>
          <a:xfrm flipV="1">
            <a:off x="3067823" y="926141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7" name="CaixaDeTexto 126"/>
          <p:cNvSpPr txBox="1"/>
          <p:nvPr/>
        </p:nvSpPr>
        <p:spPr>
          <a:xfrm>
            <a:off x="3068517" y="78679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tângulo 127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Retângulo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Cubo 128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0" name="Cubo 129"/>
          <p:cNvSpPr/>
          <p:nvPr/>
        </p:nvSpPr>
        <p:spPr>
          <a:xfrm>
            <a:off x="3415527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1" name="Cubo 130"/>
          <p:cNvSpPr/>
          <p:nvPr/>
        </p:nvSpPr>
        <p:spPr>
          <a:xfrm>
            <a:off x="4169913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5" name="Cubo 134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6" name="CaixaDeTexto 135"/>
          <p:cNvSpPr txBox="1"/>
          <p:nvPr/>
        </p:nvSpPr>
        <p:spPr>
          <a:xfrm>
            <a:off x="7981852" y="3832367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7" name="CaixaDeTexto 136"/>
          <p:cNvSpPr txBox="1"/>
          <p:nvPr/>
        </p:nvSpPr>
        <p:spPr>
          <a:xfrm>
            <a:off x="3756681" y="240173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8" name="Cubo 137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9" name="Cubo 138"/>
          <p:cNvSpPr/>
          <p:nvPr/>
        </p:nvSpPr>
        <p:spPr>
          <a:xfrm>
            <a:off x="3608174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0" name="Cubo 139"/>
          <p:cNvSpPr/>
          <p:nvPr/>
        </p:nvSpPr>
        <p:spPr>
          <a:xfrm>
            <a:off x="4365609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2" name="CaixaDeTexto 141"/>
          <p:cNvSpPr txBox="1"/>
          <p:nvPr/>
        </p:nvSpPr>
        <p:spPr>
          <a:xfrm>
            <a:off x="3919601" y="131087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50" name="Conector angulado 149"/>
          <p:cNvCxnSpPr>
            <a:stCxn id="89" idx="3"/>
            <a:endCxn id="94" idx="0"/>
          </p:cNvCxnSpPr>
          <p:nvPr/>
        </p:nvCxnSpPr>
        <p:spPr>
          <a:xfrm>
            <a:off x="6768569" y="2550362"/>
            <a:ext cx="1064048" cy="1068277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angulado 150"/>
          <p:cNvCxnSpPr>
            <a:stCxn id="145" idx="0"/>
            <a:endCxn id="121" idx="1"/>
          </p:cNvCxnSpPr>
          <p:nvPr/>
        </p:nvCxnSpPr>
        <p:spPr>
          <a:xfrm rot="5400000" flipH="1" flipV="1">
            <a:off x="1385963" y="211975"/>
            <a:ext cx="1018915" cy="23448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angulado 151"/>
          <p:cNvCxnSpPr>
            <a:stCxn id="146" idx="0"/>
            <a:endCxn id="119" idx="1"/>
          </p:cNvCxnSpPr>
          <p:nvPr/>
        </p:nvCxnSpPr>
        <p:spPr>
          <a:xfrm rot="5400000" flipH="1" flipV="1">
            <a:off x="1812452" y="638463"/>
            <a:ext cx="814202" cy="169654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angulado 152"/>
          <p:cNvCxnSpPr>
            <a:stCxn id="144" idx="0"/>
            <a:endCxn id="124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p:cxnSp>
        <p:nvCxnSpPr>
          <p:cNvPr id="155" name="Conector angulado 154"/>
          <p:cNvCxnSpPr>
            <a:stCxn id="160" idx="3"/>
            <a:endCxn id="95" idx="0"/>
          </p:cNvCxnSpPr>
          <p:nvPr/>
        </p:nvCxnSpPr>
        <p:spPr>
          <a:xfrm>
            <a:off x="6906926" y="3424791"/>
            <a:ext cx="1016892" cy="19384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CaixaDeTexto 156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tângulo 157"/>
              <p:cNvSpPr/>
              <p:nvPr/>
            </p:nvSpPr>
            <p:spPr>
              <a:xfrm>
                <a:off x="3206777" y="3255097"/>
                <a:ext cx="748538" cy="339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8" name="Retângulo 1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777" y="3255097"/>
                <a:ext cx="748538" cy="339388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Retângulo 159"/>
          <p:cNvSpPr/>
          <p:nvPr/>
        </p:nvSpPr>
        <p:spPr>
          <a:xfrm>
            <a:off x="2124458" y="3144193"/>
            <a:ext cx="4782468" cy="5611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61" name="CaixaDeTexto 160"/>
          <p:cNvSpPr txBox="1"/>
          <p:nvPr/>
        </p:nvSpPr>
        <p:spPr>
          <a:xfrm>
            <a:off x="2172058" y="3270903"/>
            <a:ext cx="50687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400" b="1" i="1" dirty="0" smtClean="0">
                <a:latin typeface="Cambria Math" pitchFamily="18" charset="0"/>
                <a:ea typeface="Cambria Math" pitchFamily="18" charset="0"/>
              </a:rPr>
              <a:t>k=2</a:t>
            </a:r>
            <a:endParaRPr lang="pt-BR" sz="1400" b="1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163" name="Conector angulado 162"/>
          <p:cNvCxnSpPr>
            <a:stCxn id="145" idx="3"/>
            <a:endCxn id="160" idx="1"/>
          </p:cNvCxnSpPr>
          <p:nvPr/>
        </p:nvCxnSpPr>
        <p:spPr>
          <a:xfrm rot="16200000" flipH="1">
            <a:off x="945925" y="2246258"/>
            <a:ext cx="764946" cy="159212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angulado 163"/>
          <p:cNvCxnSpPr>
            <a:stCxn id="144" idx="3"/>
            <a:endCxn id="179" idx="1"/>
          </p:cNvCxnSpPr>
          <p:nvPr/>
        </p:nvCxnSpPr>
        <p:spPr>
          <a:xfrm rot="16200000" flipH="1">
            <a:off x="994525" y="2106456"/>
            <a:ext cx="576545" cy="1683321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tângulo 164"/>
              <p:cNvSpPr/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600" b="0" dirty="0" smtClean="0">
                    <a:solidFill>
                      <a:schemeClr val="tx1"/>
                    </a:solidFill>
                  </a:rPr>
                  <a:t>Camada </a:t>
                </a:r>
                <a:r>
                  <a:rPr lang="pt-BR" sz="1600" b="0" dirty="0" err="1" smtClean="0">
                    <a:solidFill>
                      <a:schemeClr val="tx1"/>
                    </a:solidFill>
                  </a:rPr>
                  <a:t>convolucional</a:t>
                </a:r>
                <a:r>
                  <a:rPr lang="pt-BR" sz="16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Retângulo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  <a:blipFill rotWithShape="1">
                <a:blip r:embed="rId14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Conector angulado 165"/>
          <p:cNvCxnSpPr>
            <a:stCxn id="146" idx="3"/>
            <a:endCxn id="178" idx="1"/>
          </p:cNvCxnSpPr>
          <p:nvPr/>
        </p:nvCxnSpPr>
        <p:spPr>
          <a:xfrm rot="16200000" flipH="1">
            <a:off x="1175856" y="2664591"/>
            <a:ext cx="953348" cy="94385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91" name="CaixaDeTexto 90"/>
          <p:cNvSpPr txBox="1"/>
          <p:nvPr/>
        </p:nvSpPr>
        <p:spPr>
          <a:xfrm>
            <a:off x="1652531" y="3306966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6" name="Conector de seta reta 5"/>
          <p:cNvCxnSpPr>
            <a:stCxn id="139" idx="3"/>
            <a:endCxn id="130" idx="0"/>
          </p:cNvCxnSpPr>
          <p:nvPr/>
        </p:nvCxnSpPr>
        <p:spPr>
          <a:xfrm>
            <a:off x="3649208" y="1631499"/>
            <a:ext cx="2600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140" idx="3"/>
            <a:endCxn id="131" idx="0"/>
          </p:cNvCxnSpPr>
          <p:nvPr/>
        </p:nvCxnSpPr>
        <p:spPr>
          <a:xfrm flipH="1">
            <a:off x="4406194" y="1631499"/>
            <a:ext cx="449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de seta reta 179"/>
          <p:cNvCxnSpPr>
            <a:stCxn id="138" idx="3"/>
            <a:endCxn id="129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1" name="Conector de seta reta 180"/>
          <p:cNvCxnSpPr>
            <a:stCxn id="14" idx="2"/>
            <a:endCxn id="108" idx="0"/>
          </p:cNvCxnSpPr>
          <p:nvPr/>
        </p:nvCxnSpPr>
        <p:spPr>
          <a:xfrm>
            <a:off x="6209906" y="1164062"/>
            <a:ext cx="692" cy="100171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4" name="Conector de seta reta 83"/>
          <p:cNvCxnSpPr/>
          <p:nvPr/>
        </p:nvCxnSpPr>
        <p:spPr>
          <a:xfrm>
            <a:off x="4451151" y="2548785"/>
            <a:ext cx="41202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de seta reta 84"/>
          <p:cNvCxnSpPr/>
          <p:nvPr/>
        </p:nvCxnSpPr>
        <p:spPr>
          <a:xfrm>
            <a:off x="5145061" y="2548785"/>
            <a:ext cx="37674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de seta reta 85"/>
          <p:cNvCxnSpPr/>
          <p:nvPr/>
        </p:nvCxnSpPr>
        <p:spPr>
          <a:xfrm>
            <a:off x="5700500" y="2548785"/>
            <a:ext cx="27381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de seta reta 86"/>
          <p:cNvCxnSpPr>
            <a:endCxn id="89" idx="1"/>
          </p:cNvCxnSpPr>
          <p:nvPr/>
        </p:nvCxnSpPr>
        <p:spPr>
          <a:xfrm>
            <a:off x="6256199" y="2548785"/>
            <a:ext cx="188370" cy="15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upo 87"/>
          <p:cNvGrpSpPr/>
          <p:nvPr/>
        </p:nvGrpSpPr>
        <p:grpSpPr>
          <a:xfrm>
            <a:off x="6441281" y="2385208"/>
            <a:ext cx="327288" cy="327154"/>
            <a:chOff x="6441281" y="2383631"/>
            <a:chExt cx="327288" cy="327154"/>
          </a:xfrm>
        </p:grpSpPr>
        <p:sp>
          <p:nvSpPr>
            <p:cNvPr id="89" name="Retângulo 88"/>
            <p:cNvSpPr/>
            <p:nvPr/>
          </p:nvSpPr>
          <p:spPr>
            <a:xfrm>
              <a:off x="6444569" y="2386785"/>
              <a:ext cx="324000" cy="324000"/>
            </a:xfrm>
            <a:prstGeom prst="rect">
              <a:avLst/>
            </a:prstGeom>
            <a:solidFill>
              <a:srgbClr val="C0C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Forma livre 89"/>
            <p:cNvSpPr/>
            <p:nvPr/>
          </p:nvSpPr>
          <p:spPr>
            <a:xfrm>
              <a:off x="6441281" y="2383631"/>
              <a:ext cx="326232" cy="164307"/>
            </a:xfrm>
            <a:custGeom>
              <a:avLst/>
              <a:gdLst>
                <a:gd name="connsiteX0" fmla="*/ 0 w 326232"/>
                <a:gd name="connsiteY0" fmla="*/ 164307 h 164307"/>
                <a:gd name="connsiteX1" fmla="*/ 166688 w 326232"/>
                <a:gd name="connsiteY1" fmla="*/ 161925 h 164307"/>
                <a:gd name="connsiteX2" fmla="*/ 326232 w 326232"/>
                <a:gd name="connsiteY2" fmla="*/ 0 h 16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232" h="164307">
                  <a:moveTo>
                    <a:pt x="0" y="164307"/>
                  </a:moveTo>
                  <a:lnTo>
                    <a:pt x="166688" y="161925"/>
                  </a:lnTo>
                  <a:lnTo>
                    <a:pt x="326232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2" name="Retângulo 91"/>
          <p:cNvSpPr/>
          <p:nvPr/>
        </p:nvSpPr>
        <p:spPr>
          <a:xfrm>
            <a:off x="6333594" y="2142068"/>
            <a:ext cx="5426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50" b="0" dirty="0" err="1" smtClean="0">
                <a:solidFill>
                  <a:schemeClr val="tx1"/>
                </a:solidFill>
              </a:rPr>
              <a:t>ReLu</a:t>
            </a:r>
            <a:endParaRPr lang="pt-BR" sz="105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tângulo 112"/>
              <p:cNvSpPr/>
              <p:nvPr/>
            </p:nvSpPr>
            <p:spPr>
              <a:xfrm>
                <a:off x="4481812" y="3196247"/>
                <a:ext cx="2085956" cy="4703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𝟐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pt-BR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Retângulo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3196247"/>
                <a:ext cx="2085956" cy="470322"/>
              </a:xfrm>
              <a:prstGeom prst="rect">
                <a:avLst/>
              </a:prstGeom>
              <a:blipFill rotWithShape="1">
                <a:blip r:embed="rId15"/>
                <a:stretch>
                  <a:fillRect l="-22515" t="-133766" b="-2038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5" name="Grupo 114"/>
          <p:cNvGrpSpPr/>
          <p:nvPr/>
        </p:nvGrpSpPr>
        <p:grpSpPr>
          <a:xfrm>
            <a:off x="6560148" y="3286143"/>
            <a:ext cx="260454" cy="260348"/>
            <a:chOff x="6441281" y="2383631"/>
            <a:chExt cx="327288" cy="327154"/>
          </a:xfrm>
        </p:grpSpPr>
        <p:sp>
          <p:nvSpPr>
            <p:cNvPr id="116" name="Retângulo 115"/>
            <p:cNvSpPr/>
            <p:nvPr/>
          </p:nvSpPr>
          <p:spPr>
            <a:xfrm>
              <a:off x="6444569" y="2386785"/>
              <a:ext cx="324000" cy="324000"/>
            </a:xfrm>
            <a:prstGeom prst="rect">
              <a:avLst/>
            </a:prstGeom>
            <a:solidFill>
              <a:srgbClr val="C0C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Forma livre 116"/>
            <p:cNvSpPr/>
            <p:nvPr/>
          </p:nvSpPr>
          <p:spPr>
            <a:xfrm>
              <a:off x="6441281" y="2383631"/>
              <a:ext cx="326232" cy="164307"/>
            </a:xfrm>
            <a:custGeom>
              <a:avLst/>
              <a:gdLst>
                <a:gd name="connsiteX0" fmla="*/ 0 w 326232"/>
                <a:gd name="connsiteY0" fmla="*/ 164307 h 164307"/>
                <a:gd name="connsiteX1" fmla="*/ 166688 w 326232"/>
                <a:gd name="connsiteY1" fmla="*/ 161925 h 164307"/>
                <a:gd name="connsiteX2" fmla="*/ 326232 w 326232"/>
                <a:gd name="connsiteY2" fmla="*/ 0 h 16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232" h="164307">
                  <a:moveTo>
                    <a:pt x="0" y="164307"/>
                  </a:moveTo>
                  <a:lnTo>
                    <a:pt x="166688" y="161925"/>
                  </a:lnTo>
                  <a:lnTo>
                    <a:pt x="326232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8715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94" name="Cubo 93"/>
          <p:cNvSpPr/>
          <p:nvPr/>
        </p:nvSpPr>
        <p:spPr>
          <a:xfrm>
            <a:off x="7596336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5" name="Cubo 94"/>
          <p:cNvSpPr/>
          <p:nvPr/>
        </p:nvSpPr>
        <p:spPr>
          <a:xfrm>
            <a:off x="7687537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6" name="Cubo 95"/>
          <p:cNvSpPr/>
          <p:nvPr/>
        </p:nvSpPr>
        <p:spPr>
          <a:xfrm>
            <a:off x="8335801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7" name="Cubo 96"/>
          <p:cNvSpPr/>
          <p:nvPr/>
        </p:nvSpPr>
        <p:spPr>
          <a:xfrm>
            <a:off x="7596336" y="3618639"/>
            <a:ext cx="1021348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tângulo 97"/>
              <p:cNvSpPr/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tângulo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tângulo 101"/>
              <p:cNvSpPr/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tângulo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angulado 102"/>
          <p:cNvCxnSpPr>
            <a:stCxn id="124" idx="3"/>
            <a:endCxn id="138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angulado 103"/>
          <p:cNvCxnSpPr>
            <a:stCxn id="121" idx="3"/>
            <a:endCxn id="139" idx="0"/>
          </p:cNvCxnSpPr>
          <p:nvPr/>
        </p:nvCxnSpPr>
        <p:spPr>
          <a:xfrm>
            <a:off x="3353461" y="874920"/>
            <a:ext cx="392378" cy="37357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angulado 104"/>
          <p:cNvCxnSpPr>
            <a:stCxn id="119" idx="3"/>
            <a:endCxn id="140" idx="0"/>
          </p:cNvCxnSpPr>
          <p:nvPr/>
        </p:nvCxnSpPr>
        <p:spPr>
          <a:xfrm>
            <a:off x="3353461" y="1079633"/>
            <a:ext cx="1149812" cy="168859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ubo 105"/>
          <p:cNvSpPr/>
          <p:nvPr/>
        </p:nvSpPr>
        <p:spPr>
          <a:xfrm>
            <a:off x="5521802" y="2357282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07" name="Cubo 106"/>
          <p:cNvSpPr/>
          <p:nvPr/>
        </p:nvSpPr>
        <p:spPr>
          <a:xfrm>
            <a:off x="4863178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08" name="Cubo 107"/>
          <p:cNvSpPr/>
          <p:nvPr/>
        </p:nvSpPr>
        <p:spPr>
          <a:xfrm>
            <a:off x="5974317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tângulo 108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tângulo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tângulo 109"/>
              <p:cNvSpPr/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Retângulo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tângulo 110"/>
              <p:cNvSpPr/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1" name="Retângulo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aixaDeTexto 111"/>
              <p:cNvSpPr txBox="1"/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CaixaDeTexto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blipFill rotWithShape="1">
                <a:blip r:embed="rId8"/>
                <a:stretch>
                  <a:fillRect l="-80412" t="-115730" r="-87629" b="-1629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Conector de seta reta 113"/>
          <p:cNvCxnSpPr>
            <a:stCxn id="182" idx="2"/>
            <a:endCxn id="107" idx="0"/>
          </p:cNvCxnSpPr>
          <p:nvPr/>
        </p:nvCxnSpPr>
        <p:spPr>
          <a:xfrm>
            <a:off x="5096445" y="1780101"/>
            <a:ext cx="3014" cy="3856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de seta reta 114"/>
          <p:cNvCxnSpPr/>
          <p:nvPr/>
        </p:nvCxnSpPr>
        <p:spPr>
          <a:xfrm>
            <a:off x="4451151" y="2548785"/>
            <a:ext cx="41202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de seta reta 115"/>
          <p:cNvCxnSpPr/>
          <p:nvPr/>
        </p:nvCxnSpPr>
        <p:spPr>
          <a:xfrm>
            <a:off x="5145061" y="2548785"/>
            <a:ext cx="37674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de seta reta 116"/>
          <p:cNvCxnSpPr/>
          <p:nvPr/>
        </p:nvCxnSpPr>
        <p:spPr>
          <a:xfrm>
            <a:off x="5700500" y="2548785"/>
            <a:ext cx="27381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tângulo 117"/>
              <p:cNvSpPr/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etângulo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3104225" y="982811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2" name="CaixaDeTexto 121"/>
          <p:cNvSpPr txBox="1"/>
          <p:nvPr/>
        </p:nvSpPr>
        <p:spPr>
          <a:xfrm>
            <a:off x="3102805" y="77761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grpSp>
        <p:nvGrpSpPr>
          <p:cNvPr id="123" name="Grupo 122"/>
          <p:cNvGrpSpPr/>
          <p:nvPr/>
        </p:nvGrpSpPr>
        <p:grpSpPr>
          <a:xfrm>
            <a:off x="3067825" y="670968"/>
            <a:ext cx="323658" cy="338554"/>
            <a:chOff x="2555776" y="188640"/>
            <a:chExt cx="456326" cy="477328"/>
          </a:xfrm>
          <a:noFill/>
        </p:grpSpPr>
        <p:sp>
          <p:nvSpPr>
            <p:cNvPr id="124" name="Retângulo 123"/>
            <p:cNvSpPr/>
            <p:nvPr/>
          </p:nvSpPr>
          <p:spPr>
            <a:xfrm flipV="1">
              <a:off x="2555776" y="259783"/>
              <a:ext cx="402722" cy="14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25" name="CaixaDeTexto 124"/>
            <p:cNvSpPr txBox="1"/>
            <p:nvPr/>
          </p:nvSpPr>
          <p:spPr>
            <a:xfrm>
              <a:off x="2607096" y="188640"/>
              <a:ext cx="405006" cy="47732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 smtClean="0"/>
                <a:t>*</a:t>
              </a:r>
              <a:endParaRPr lang="pt-BR" sz="1600" dirty="0"/>
            </a:p>
          </p:txBody>
        </p:sp>
      </p:grpSp>
      <p:sp>
        <p:nvSpPr>
          <p:cNvPr id="126" name="Retângulo 125"/>
          <p:cNvSpPr/>
          <p:nvPr/>
        </p:nvSpPr>
        <p:spPr>
          <a:xfrm flipV="1">
            <a:off x="3067823" y="926141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7" name="CaixaDeTexto 126"/>
          <p:cNvSpPr txBox="1"/>
          <p:nvPr/>
        </p:nvSpPr>
        <p:spPr>
          <a:xfrm>
            <a:off x="3068517" y="78679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tângulo 127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Retângulo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Cubo 128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0" name="Cubo 129"/>
          <p:cNvSpPr/>
          <p:nvPr/>
        </p:nvSpPr>
        <p:spPr>
          <a:xfrm>
            <a:off x="3415527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1" name="Cubo 130"/>
          <p:cNvSpPr/>
          <p:nvPr/>
        </p:nvSpPr>
        <p:spPr>
          <a:xfrm>
            <a:off x="4169913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5" name="Cubo 134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6" name="CaixaDeTexto 135"/>
          <p:cNvSpPr txBox="1"/>
          <p:nvPr/>
        </p:nvSpPr>
        <p:spPr>
          <a:xfrm>
            <a:off x="7981852" y="3832367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7" name="CaixaDeTexto 136"/>
          <p:cNvSpPr txBox="1"/>
          <p:nvPr/>
        </p:nvSpPr>
        <p:spPr>
          <a:xfrm>
            <a:off x="3756681" y="240173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8" name="Cubo 137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9" name="Cubo 138"/>
          <p:cNvSpPr/>
          <p:nvPr/>
        </p:nvSpPr>
        <p:spPr>
          <a:xfrm>
            <a:off x="3608174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0" name="Cubo 139"/>
          <p:cNvSpPr/>
          <p:nvPr/>
        </p:nvSpPr>
        <p:spPr>
          <a:xfrm>
            <a:off x="4365609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2" name="CaixaDeTexto 141"/>
          <p:cNvSpPr txBox="1"/>
          <p:nvPr/>
        </p:nvSpPr>
        <p:spPr>
          <a:xfrm>
            <a:off x="3919601" y="131087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49" name="CaixaDeTexto 148"/>
          <p:cNvSpPr txBox="1"/>
          <p:nvPr/>
        </p:nvSpPr>
        <p:spPr>
          <a:xfrm>
            <a:off x="7082354" y="3723878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50" name="Conector angulado 149"/>
          <p:cNvCxnSpPr>
            <a:stCxn id="134" idx="3"/>
            <a:endCxn id="94" idx="0"/>
          </p:cNvCxnSpPr>
          <p:nvPr/>
        </p:nvCxnSpPr>
        <p:spPr>
          <a:xfrm>
            <a:off x="6768569" y="2550362"/>
            <a:ext cx="1064048" cy="1068277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angulado 150"/>
          <p:cNvCxnSpPr>
            <a:stCxn id="145" idx="0"/>
            <a:endCxn id="121" idx="1"/>
          </p:cNvCxnSpPr>
          <p:nvPr/>
        </p:nvCxnSpPr>
        <p:spPr>
          <a:xfrm rot="5400000" flipH="1" flipV="1">
            <a:off x="1385963" y="211975"/>
            <a:ext cx="1018915" cy="23448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angulado 151"/>
          <p:cNvCxnSpPr>
            <a:stCxn id="146" idx="0"/>
            <a:endCxn id="119" idx="1"/>
          </p:cNvCxnSpPr>
          <p:nvPr/>
        </p:nvCxnSpPr>
        <p:spPr>
          <a:xfrm rot="5400000" flipH="1" flipV="1">
            <a:off x="1812452" y="638463"/>
            <a:ext cx="814202" cy="169654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angulado 152"/>
          <p:cNvCxnSpPr>
            <a:stCxn id="144" idx="0"/>
            <a:endCxn id="124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p:cxnSp>
        <p:nvCxnSpPr>
          <p:cNvPr id="155" name="Conector angulado 154"/>
          <p:cNvCxnSpPr>
            <a:stCxn id="160" idx="3"/>
            <a:endCxn id="95" idx="0"/>
          </p:cNvCxnSpPr>
          <p:nvPr/>
        </p:nvCxnSpPr>
        <p:spPr>
          <a:xfrm>
            <a:off x="6906926" y="3424791"/>
            <a:ext cx="1016892" cy="19384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CaixaDeTexto 155"/>
          <p:cNvSpPr txBox="1"/>
          <p:nvPr/>
        </p:nvSpPr>
        <p:spPr>
          <a:xfrm>
            <a:off x="4224666" y="3520048"/>
            <a:ext cx="57419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4000" dirty="0" smtClean="0"/>
              <a:t>...</a:t>
            </a:r>
            <a:endParaRPr lang="pt-BR" sz="4000" dirty="0"/>
          </a:p>
        </p:txBody>
      </p:sp>
      <p:sp>
        <p:nvSpPr>
          <p:cNvPr id="157" name="CaixaDeTexto 156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tângulo 157"/>
              <p:cNvSpPr/>
              <p:nvPr/>
            </p:nvSpPr>
            <p:spPr>
              <a:xfrm>
                <a:off x="3206777" y="3255097"/>
                <a:ext cx="748538" cy="339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8" name="Retângulo 1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777" y="3255097"/>
                <a:ext cx="748538" cy="339388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tângulo 158"/>
              <p:cNvSpPr/>
              <p:nvPr/>
            </p:nvSpPr>
            <p:spPr>
              <a:xfrm>
                <a:off x="4481812" y="3196247"/>
                <a:ext cx="2085956" cy="4703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𝟐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pt-BR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9" name="Retângulo 1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3196247"/>
                <a:ext cx="2085956" cy="470322"/>
              </a:xfrm>
              <a:prstGeom prst="rect">
                <a:avLst/>
              </a:prstGeom>
              <a:blipFill rotWithShape="1">
                <a:blip r:embed="rId13"/>
                <a:stretch>
                  <a:fillRect l="-22515" t="-133766" b="-2038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Retângulo 159"/>
          <p:cNvSpPr/>
          <p:nvPr/>
        </p:nvSpPr>
        <p:spPr>
          <a:xfrm>
            <a:off x="2124458" y="3144193"/>
            <a:ext cx="4782468" cy="5611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61" name="CaixaDeTexto 160"/>
          <p:cNvSpPr txBox="1"/>
          <p:nvPr/>
        </p:nvSpPr>
        <p:spPr>
          <a:xfrm>
            <a:off x="2172058" y="3270903"/>
            <a:ext cx="50687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400" b="1" i="1" dirty="0" smtClean="0">
                <a:latin typeface="Cambria Math" pitchFamily="18" charset="0"/>
                <a:ea typeface="Cambria Math" pitchFamily="18" charset="0"/>
              </a:rPr>
              <a:t>k=2</a:t>
            </a:r>
            <a:endParaRPr lang="pt-BR" sz="1400" b="1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162" name="Conector angulado 161"/>
          <p:cNvCxnSpPr>
            <a:stCxn id="146" idx="3"/>
            <a:endCxn id="173" idx="1"/>
          </p:cNvCxnSpPr>
          <p:nvPr/>
        </p:nvCxnSpPr>
        <p:spPr>
          <a:xfrm rot="16200000" flipH="1">
            <a:off x="596830" y="3243617"/>
            <a:ext cx="2111401" cy="94385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ector angulado 162"/>
          <p:cNvCxnSpPr>
            <a:stCxn id="145" idx="3"/>
            <a:endCxn id="160" idx="1"/>
          </p:cNvCxnSpPr>
          <p:nvPr/>
        </p:nvCxnSpPr>
        <p:spPr>
          <a:xfrm rot="16200000" flipH="1">
            <a:off x="945925" y="2246258"/>
            <a:ext cx="764946" cy="159212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angulado 163"/>
          <p:cNvCxnSpPr>
            <a:stCxn id="144" idx="3"/>
            <a:endCxn id="179" idx="1"/>
          </p:cNvCxnSpPr>
          <p:nvPr/>
        </p:nvCxnSpPr>
        <p:spPr>
          <a:xfrm rot="16200000" flipH="1">
            <a:off x="994525" y="2106456"/>
            <a:ext cx="576545" cy="1683321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tângulo 164"/>
              <p:cNvSpPr/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600" b="0" dirty="0" smtClean="0">
                    <a:solidFill>
                      <a:schemeClr val="tx1"/>
                    </a:solidFill>
                  </a:rPr>
                  <a:t>Camada </a:t>
                </a:r>
                <a:r>
                  <a:rPr lang="pt-BR" sz="1600" b="0" dirty="0" err="1" smtClean="0">
                    <a:solidFill>
                      <a:schemeClr val="tx1"/>
                    </a:solidFill>
                  </a:rPr>
                  <a:t>convolucional</a:t>
                </a:r>
                <a:r>
                  <a:rPr lang="pt-BR" sz="16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Retângulo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  <a:blipFill rotWithShape="1">
                <a:blip r:embed="rId14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Conector angulado 165"/>
          <p:cNvCxnSpPr>
            <a:stCxn id="146" idx="3"/>
            <a:endCxn id="178" idx="1"/>
          </p:cNvCxnSpPr>
          <p:nvPr/>
        </p:nvCxnSpPr>
        <p:spPr>
          <a:xfrm rot="16200000" flipH="1">
            <a:off x="1175856" y="2664591"/>
            <a:ext cx="953348" cy="94385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angulado 166"/>
          <p:cNvCxnSpPr>
            <a:stCxn id="145" idx="3"/>
            <a:endCxn id="174" idx="1"/>
          </p:cNvCxnSpPr>
          <p:nvPr/>
        </p:nvCxnSpPr>
        <p:spPr>
          <a:xfrm rot="16200000" flipH="1">
            <a:off x="366899" y="2825284"/>
            <a:ext cx="1922999" cy="159212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angulado 167"/>
          <p:cNvCxnSpPr>
            <a:stCxn id="144" idx="3"/>
            <a:endCxn id="176" idx="1"/>
          </p:cNvCxnSpPr>
          <p:nvPr/>
        </p:nvCxnSpPr>
        <p:spPr>
          <a:xfrm rot="16200000" flipH="1">
            <a:off x="415498" y="2685483"/>
            <a:ext cx="1734598" cy="1683321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angulado 168"/>
          <p:cNvCxnSpPr>
            <a:stCxn id="174" idx="3"/>
            <a:endCxn id="96" idx="3"/>
          </p:cNvCxnSpPr>
          <p:nvPr/>
        </p:nvCxnSpPr>
        <p:spPr>
          <a:xfrm flipV="1">
            <a:off x="6906926" y="4384650"/>
            <a:ext cx="1474476" cy="198194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Retângulo 169"/>
              <p:cNvSpPr/>
              <p:nvPr/>
            </p:nvSpPr>
            <p:spPr>
              <a:xfrm>
                <a:off x="3206777" y="4413150"/>
                <a:ext cx="769378" cy="3383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𝑵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0" name="Retângulo 1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777" y="4413150"/>
                <a:ext cx="769378" cy="338362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Retângulo 170"/>
              <p:cNvSpPr/>
              <p:nvPr/>
            </p:nvSpPr>
            <p:spPr>
              <a:xfrm>
                <a:off x="4481812" y="4354300"/>
                <a:ext cx="2095574" cy="4703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𝑵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𝑵</m:t>
                          </m:r>
                        </m:sub>
                      </m:sSub>
                    </m:oMath>
                  </m:oMathPara>
                </a14:m>
                <a:endParaRPr lang="pt-BR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1" name="Retângulo 1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4354300"/>
                <a:ext cx="2095574" cy="470322"/>
              </a:xfrm>
              <a:prstGeom prst="rect">
                <a:avLst/>
              </a:prstGeom>
              <a:blipFill rotWithShape="1">
                <a:blip r:embed="rId16"/>
                <a:stretch>
                  <a:fillRect l="-22384" t="-133766" b="-2038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4" name="Retângulo 173"/>
          <p:cNvSpPr/>
          <p:nvPr/>
        </p:nvSpPr>
        <p:spPr>
          <a:xfrm>
            <a:off x="2124458" y="4302246"/>
            <a:ext cx="4782468" cy="5611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5" name="CaixaDeTexto 174"/>
          <p:cNvSpPr txBox="1"/>
          <p:nvPr/>
        </p:nvSpPr>
        <p:spPr>
          <a:xfrm>
            <a:off x="2172058" y="4428956"/>
            <a:ext cx="52931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400" b="1" i="1" dirty="0" smtClean="0">
                <a:latin typeface="Cambria Math" pitchFamily="18" charset="0"/>
                <a:ea typeface="Cambria Math" pitchFamily="18" charset="0"/>
              </a:rPr>
              <a:t>k=N</a:t>
            </a:r>
            <a:endParaRPr lang="pt-BR" sz="1400" b="1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91" name="CaixaDeTexto 90"/>
          <p:cNvSpPr txBox="1"/>
          <p:nvPr/>
        </p:nvSpPr>
        <p:spPr>
          <a:xfrm>
            <a:off x="1652531" y="3306966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92" name="CaixaDeTexto 91"/>
          <p:cNvSpPr txBox="1"/>
          <p:nvPr/>
        </p:nvSpPr>
        <p:spPr>
          <a:xfrm>
            <a:off x="1652531" y="4469663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6" name="Conector de seta reta 5"/>
          <p:cNvCxnSpPr>
            <a:stCxn id="139" idx="3"/>
            <a:endCxn id="130" idx="0"/>
          </p:cNvCxnSpPr>
          <p:nvPr/>
        </p:nvCxnSpPr>
        <p:spPr>
          <a:xfrm>
            <a:off x="3649208" y="1631499"/>
            <a:ext cx="2600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140" idx="3"/>
            <a:endCxn id="131" idx="0"/>
          </p:cNvCxnSpPr>
          <p:nvPr/>
        </p:nvCxnSpPr>
        <p:spPr>
          <a:xfrm flipH="1">
            <a:off x="4406194" y="1631499"/>
            <a:ext cx="449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de seta reta 179"/>
          <p:cNvCxnSpPr>
            <a:stCxn id="138" idx="3"/>
            <a:endCxn id="129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1" name="Conector de seta reta 180"/>
          <p:cNvCxnSpPr>
            <a:stCxn id="14" idx="2"/>
            <a:endCxn id="108" idx="0"/>
          </p:cNvCxnSpPr>
          <p:nvPr/>
        </p:nvCxnSpPr>
        <p:spPr>
          <a:xfrm>
            <a:off x="6209906" y="1164062"/>
            <a:ext cx="692" cy="100171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3" name="Conector de seta reta 132"/>
          <p:cNvCxnSpPr>
            <a:endCxn id="134" idx="1"/>
          </p:cNvCxnSpPr>
          <p:nvPr/>
        </p:nvCxnSpPr>
        <p:spPr>
          <a:xfrm>
            <a:off x="6256199" y="2548785"/>
            <a:ext cx="188370" cy="15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/>
          <p:cNvGrpSpPr/>
          <p:nvPr/>
        </p:nvGrpSpPr>
        <p:grpSpPr>
          <a:xfrm>
            <a:off x="6441281" y="2385208"/>
            <a:ext cx="327288" cy="327154"/>
            <a:chOff x="6441281" y="2383631"/>
            <a:chExt cx="327288" cy="327154"/>
          </a:xfrm>
        </p:grpSpPr>
        <p:sp>
          <p:nvSpPr>
            <p:cNvPr id="134" name="Retângulo 133"/>
            <p:cNvSpPr/>
            <p:nvPr/>
          </p:nvSpPr>
          <p:spPr>
            <a:xfrm>
              <a:off x="6444569" y="2386785"/>
              <a:ext cx="324000" cy="324000"/>
            </a:xfrm>
            <a:prstGeom prst="rect">
              <a:avLst/>
            </a:prstGeom>
            <a:solidFill>
              <a:srgbClr val="C0C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Forma livre 17"/>
            <p:cNvSpPr/>
            <p:nvPr/>
          </p:nvSpPr>
          <p:spPr>
            <a:xfrm>
              <a:off x="6441281" y="2383631"/>
              <a:ext cx="326232" cy="164307"/>
            </a:xfrm>
            <a:custGeom>
              <a:avLst/>
              <a:gdLst>
                <a:gd name="connsiteX0" fmla="*/ 0 w 326232"/>
                <a:gd name="connsiteY0" fmla="*/ 164307 h 164307"/>
                <a:gd name="connsiteX1" fmla="*/ 166688 w 326232"/>
                <a:gd name="connsiteY1" fmla="*/ 161925 h 164307"/>
                <a:gd name="connsiteX2" fmla="*/ 326232 w 326232"/>
                <a:gd name="connsiteY2" fmla="*/ 0 h 16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232" h="164307">
                  <a:moveTo>
                    <a:pt x="0" y="164307"/>
                  </a:moveTo>
                  <a:lnTo>
                    <a:pt x="166688" y="161925"/>
                  </a:lnTo>
                  <a:lnTo>
                    <a:pt x="326232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85" name="Retângulo 184"/>
          <p:cNvSpPr/>
          <p:nvPr/>
        </p:nvSpPr>
        <p:spPr>
          <a:xfrm>
            <a:off x="6333594" y="2142068"/>
            <a:ext cx="5426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50" b="0" dirty="0" err="1" smtClean="0">
                <a:solidFill>
                  <a:schemeClr val="tx1"/>
                </a:solidFill>
              </a:rPr>
              <a:t>ReLu</a:t>
            </a:r>
            <a:endParaRPr lang="pt-BR" sz="1050" i="1" dirty="0">
              <a:solidFill>
                <a:schemeClr val="tx1"/>
              </a:solidFill>
            </a:endParaRPr>
          </a:p>
        </p:txBody>
      </p:sp>
      <p:grpSp>
        <p:nvGrpSpPr>
          <p:cNvPr id="113" name="Grupo 112"/>
          <p:cNvGrpSpPr/>
          <p:nvPr/>
        </p:nvGrpSpPr>
        <p:grpSpPr>
          <a:xfrm>
            <a:off x="6560148" y="3286143"/>
            <a:ext cx="260454" cy="260348"/>
            <a:chOff x="6441281" y="2383631"/>
            <a:chExt cx="327288" cy="327154"/>
          </a:xfrm>
        </p:grpSpPr>
        <p:sp>
          <p:nvSpPr>
            <p:cNvPr id="132" name="Retângulo 131"/>
            <p:cNvSpPr/>
            <p:nvPr/>
          </p:nvSpPr>
          <p:spPr>
            <a:xfrm>
              <a:off x="6444569" y="2386785"/>
              <a:ext cx="324000" cy="324000"/>
            </a:xfrm>
            <a:prstGeom prst="rect">
              <a:avLst/>
            </a:prstGeom>
            <a:solidFill>
              <a:srgbClr val="C0C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3" name="Forma livre 182"/>
            <p:cNvSpPr/>
            <p:nvPr/>
          </p:nvSpPr>
          <p:spPr>
            <a:xfrm>
              <a:off x="6441281" y="2383631"/>
              <a:ext cx="326232" cy="164307"/>
            </a:xfrm>
            <a:custGeom>
              <a:avLst/>
              <a:gdLst>
                <a:gd name="connsiteX0" fmla="*/ 0 w 326232"/>
                <a:gd name="connsiteY0" fmla="*/ 164307 h 164307"/>
                <a:gd name="connsiteX1" fmla="*/ 166688 w 326232"/>
                <a:gd name="connsiteY1" fmla="*/ 161925 h 164307"/>
                <a:gd name="connsiteX2" fmla="*/ 326232 w 326232"/>
                <a:gd name="connsiteY2" fmla="*/ 0 h 16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232" h="164307">
                  <a:moveTo>
                    <a:pt x="0" y="164307"/>
                  </a:moveTo>
                  <a:lnTo>
                    <a:pt x="166688" y="161925"/>
                  </a:lnTo>
                  <a:lnTo>
                    <a:pt x="326232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4" name="Grupo 183"/>
          <p:cNvGrpSpPr/>
          <p:nvPr/>
        </p:nvGrpSpPr>
        <p:grpSpPr>
          <a:xfrm>
            <a:off x="6560148" y="4448133"/>
            <a:ext cx="260454" cy="260348"/>
            <a:chOff x="6441281" y="2383631"/>
            <a:chExt cx="327288" cy="327154"/>
          </a:xfrm>
        </p:grpSpPr>
        <p:sp>
          <p:nvSpPr>
            <p:cNvPr id="186" name="Retângulo 185"/>
            <p:cNvSpPr/>
            <p:nvPr/>
          </p:nvSpPr>
          <p:spPr>
            <a:xfrm>
              <a:off x="6444569" y="2386785"/>
              <a:ext cx="324000" cy="324000"/>
            </a:xfrm>
            <a:prstGeom prst="rect">
              <a:avLst/>
            </a:prstGeom>
            <a:solidFill>
              <a:srgbClr val="C0C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7" name="Forma livre 186"/>
            <p:cNvSpPr/>
            <p:nvPr/>
          </p:nvSpPr>
          <p:spPr>
            <a:xfrm>
              <a:off x="6441281" y="2383631"/>
              <a:ext cx="326232" cy="164307"/>
            </a:xfrm>
            <a:custGeom>
              <a:avLst/>
              <a:gdLst>
                <a:gd name="connsiteX0" fmla="*/ 0 w 326232"/>
                <a:gd name="connsiteY0" fmla="*/ 164307 h 164307"/>
                <a:gd name="connsiteX1" fmla="*/ 166688 w 326232"/>
                <a:gd name="connsiteY1" fmla="*/ 161925 h 164307"/>
                <a:gd name="connsiteX2" fmla="*/ 326232 w 326232"/>
                <a:gd name="connsiteY2" fmla="*/ 0 h 16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232" h="164307">
                  <a:moveTo>
                    <a:pt x="0" y="164307"/>
                  </a:moveTo>
                  <a:lnTo>
                    <a:pt x="166688" y="161925"/>
                  </a:lnTo>
                  <a:lnTo>
                    <a:pt x="326232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88" name="Conector reto 187"/>
          <p:cNvCxnSpPr/>
          <p:nvPr/>
        </p:nvCxnSpPr>
        <p:spPr>
          <a:xfrm>
            <a:off x="7596336" y="4657305"/>
            <a:ext cx="8298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tângulo 188"/>
          <p:cNvSpPr/>
          <p:nvPr/>
        </p:nvSpPr>
        <p:spPr>
          <a:xfrm>
            <a:off x="7596336" y="4651849"/>
            <a:ext cx="831600" cy="237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sz="1100" i="1" dirty="0" smtClean="0">
                <a:solidFill>
                  <a:schemeClr val="tx1"/>
                </a:solidFill>
              </a:rPr>
              <a:t>N</a:t>
            </a:r>
            <a:r>
              <a:rPr lang="pt-BR" sz="1100" dirty="0" smtClean="0">
                <a:solidFill>
                  <a:schemeClr val="tx1"/>
                </a:solidFill>
              </a:rPr>
              <a:t> canais</a:t>
            </a:r>
            <a:endParaRPr lang="pt-B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15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786880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01126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745041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152019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394774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141526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127187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461486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773713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396697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572000" y="544512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900" i="1" dirty="0">
                <a:hlinkClick r:id="rId2"/>
              </a:rPr>
              <a:t>https://cs231n.github.io/convolutional-networks</a:t>
            </a:r>
            <a:r>
              <a:rPr lang="pt-BR" sz="900" i="1" dirty="0" smtClean="0">
                <a:hlinkClick r:id="rId2"/>
              </a:rPr>
              <a:t>/</a:t>
            </a:r>
            <a:r>
              <a:rPr lang="pt-BR" sz="900" i="1" dirty="0" smtClean="0"/>
              <a:t> </a:t>
            </a:r>
            <a:endParaRPr lang="pt-BR" sz="900" i="1" dirty="0"/>
          </a:p>
        </p:txBody>
      </p: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413200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727791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009657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Tabela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26965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ela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007618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44" name="Tabela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8" name="Retângulo 47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97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Pipelines de </a:t>
            </a:r>
            <a:r>
              <a:rPr lang="pt-BR" dirty="0" smtClean="0"/>
              <a:t>classificação</a:t>
            </a:r>
          </a:p>
          <a:p>
            <a:r>
              <a:rPr lang="pt-BR" dirty="0" err="1"/>
              <a:t>Perceptron</a:t>
            </a:r>
            <a:r>
              <a:rPr lang="pt-BR" dirty="0"/>
              <a:t> de múltiplas camadas (MLP)</a:t>
            </a:r>
          </a:p>
          <a:p>
            <a:r>
              <a:rPr lang="pt-BR" dirty="0" smtClean="0"/>
              <a:t>Redes </a:t>
            </a:r>
            <a:r>
              <a:rPr lang="pt-BR" dirty="0"/>
              <a:t>Neurais Convolucionais (</a:t>
            </a:r>
            <a:r>
              <a:rPr lang="pt-BR" dirty="0" err="1"/>
              <a:t>CNNs</a:t>
            </a:r>
            <a:r>
              <a:rPr lang="pt-BR" dirty="0"/>
              <a:t>)</a:t>
            </a:r>
            <a:endParaRPr lang="pt-BR" dirty="0" smtClean="0"/>
          </a:p>
          <a:p>
            <a:r>
              <a:rPr lang="pt-BR" dirty="0"/>
              <a:t>Camada </a:t>
            </a:r>
            <a:r>
              <a:rPr lang="pt-BR" dirty="0" err="1" smtClean="0"/>
              <a:t>convolucional</a:t>
            </a:r>
            <a:endParaRPr lang="pt-BR" dirty="0" smtClean="0"/>
          </a:p>
          <a:p>
            <a:r>
              <a:rPr lang="pt-BR" dirty="0"/>
              <a:t>Camada de </a:t>
            </a:r>
            <a:r>
              <a:rPr lang="pt-BR" dirty="0" err="1" smtClean="0"/>
              <a:t>pooling</a:t>
            </a:r>
            <a:endParaRPr lang="pt-BR" dirty="0" smtClean="0"/>
          </a:p>
          <a:p>
            <a:r>
              <a:rPr lang="pt-BR" dirty="0"/>
              <a:t>Função de </a:t>
            </a:r>
            <a:r>
              <a:rPr lang="pt-BR" dirty="0" smtClean="0"/>
              <a:t>ativação</a:t>
            </a:r>
          </a:p>
          <a:p>
            <a:r>
              <a:rPr lang="pt-BR" dirty="0"/>
              <a:t>Camada completamente </a:t>
            </a:r>
            <a:r>
              <a:rPr lang="pt-BR" dirty="0" smtClean="0"/>
              <a:t>conectada</a:t>
            </a:r>
          </a:p>
          <a:p>
            <a:r>
              <a:rPr lang="pt-BR" dirty="0"/>
              <a:t>Camada de saída </a:t>
            </a:r>
            <a:r>
              <a:rPr lang="pt-BR" dirty="0" smtClean="0"/>
              <a:t>– </a:t>
            </a:r>
            <a:r>
              <a:rPr lang="pt-BR" dirty="0" err="1" smtClean="0"/>
              <a:t>softmax</a:t>
            </a:r>
            <a:endParaRPr lang="pt-BR" dirty="0" smtClean="0"/>
          </a:p>
          <a:p>
            <a:r>
              <a:rPr lang="pt-BR" dirty="0"/>
              <a:t>Função de perda </a:t>
            </a:r>
            <a:r>
              <a:rPr lang="pt-BR" dirty="0" smtClean="0"/>
              <a:t>(</a:t>
            </a:r>
            <a:r>
              <a:rPr lang="pt-BR" dirty="0" err="1" smtClean="0"/>
              <a:t>loss</a:t>
            </a:r>
            <a:r>
              <a:rPr lang="pt-BR" dirty="0" smtClean="0"/>
              <a:t>)</a:t>
            </a:r>
          </a:p>
          <a:p>
            <a:r>
              <a:rPr lang="pt-BR" dirty="0" err="1" smtClean="0"/>
              <a:t>Otimizadores</a:t>
            </a:r>
            <a:endParaRPr lang="pt-BR" dirty="0" smtClean="0"/>
          </a:p>
          <a:p>
            <a:r>
              <a:rPr lang="pt-BR" dirty="0" smtClean="0"/>
              <a:t>Arquiteturas</a:t>
            </a:r>
          </a:p>
          <a:p>
            <a:r>
              <a:rPr lang="pt-BR" dirty="0" smtClean="0"/>
              <a:t>Bibliotecas </a:t>
            </a:r>
            <a:r>
              <a:rPr lang="pt-BR" dirty="0"/>
              <a:t>e </a:t>
            </a:r>
            <a:r>
              <a:rPr lang="pt-BR" dirty="0" smtClean="0"/>
              <a:t>desenvolvimento</a:t>
            </a:r>
          </a:p>
          <a:p>
            <a:r>
              <a:rPr lang="pt-BR" dirty="0"/>
              <a:t>Conjuntos de imagens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655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527135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689505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11726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548606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558823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463309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987432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097778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414616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399138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Retângulo 12"/>
          <p:cNvSpPr/>
          <p:nvPr/>
        </p:nvSpPr>
        <p:spPr>
          <a:xfrm>
            <a:off x="4572000" y="544512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900" i="1" dirty="0">
                <a:hlinkClick r:id="rId2"/>
              </a:rPr>
              <a:t>https://cs231n.github.io/convolutional-networks</a:t>
            </a:r>
            <a:r>
              <a:rPr lang="pt-BR" sz="900" i="1" dirty="0" smtClean="0">
                <a:hlinkClick r:id="rId2"/>
              </a:rPr>
              <a:t>/</a:t>
            </a:r>
            <a:r>
              <a:rPr lang="pt-BR" sz="900" i="1" dirty="0" smtClean="0"/>
              <a:t> </a:t>
            </a:r>
            <a:endParaRPr lang="pt-BR" sz="900" i="1" dirty="0"/>
          </a:p>
        </p:txBody>
      </p: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194629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748115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67572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Tabela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632340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ela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076053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93" name="Grupo 92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97" name="Retângulo 9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Retângulo 10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5" name="Grupo 104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108" name="Retângulo 10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9" name="Retângulo 10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0" name="Grupo 109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111" name="Retângulo 110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Retângulo 111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72" name="Tabela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3" name="Retângulo 72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4" name="Retângulo 73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75" name="Tabela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cxnSp>
        <p:nvCxnSpPr>
          <p:cNvPr id="15" name="Conector de seta reta 14"/>
          <p:cNvCxnSpPr>
            <a:stCxn id="6" idx="3"/>
            <a:endCxn id="3" idx="1"/>
          </p:cNvCxnSpPr>
          <p:nvPr/>
        </p:nvCxnSpPr>
        <p:spPr>
          <a:xfrm flipV="1">
            <a:off x="1399725" y="1012586"/>
            <a:ext cx="621285" cy="36064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>
            <a:stCxn id="6" idx="3"/>
            <a:endCxn id="97" idx="1"/>
          </p:cNvCxnSpPr>
          <p:nvPr/>
        </p:nvCxnSpPr>
        <p:spPr>
          <a:xfrm>
            <a:off x="1399725" y="1373228"/>
            <a:ext cx="621285" cy="18484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>
            <a:stCxn id="7" idx="3"/>
            <a:endCxn id="10" idx="1"/>
          </p:cNvCxnSpPr>
          <p:nvPr/>
        </p:nvCxnSpPr>
        <p:spPr>
          <a:xfrm flipV="1">
            <a:off x="1399725" y="1740872"/>
            <a:ext cx="620056" cy="1095584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de seta reta 78"/>
          <p:cNvCxnSpPr>
            <a:stCxn id="7" idx="3"/>
            <a:endCxn id="21" idx="1"/>
          </p:cNvCxnSpPr>
          <p:nvPr/>
        </p:nvCxnSpPr>
        <p:spPr>
          <a:xfrm>
            <a:off x="1399725" y="2836456"/>
            <a:ext cx="620056" cy="1110431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/>
          <p:cNvCxnSpPr>
            <a:stCxn id="8" idx="3"/>
            <a:endCxn id="55" idx="1"/>
          </p:cNvCxnSpPr>
          <p:nvPr/>
        </p:nvCxnSpPr>
        <p:spPr>
          <a:xfrm flipV="1">
            <a:off x="1399725" y="2463988"/>
            <a:ext cx="621285" cy="1835696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de seta reta 84"/>
          <p:cNvCxnSpPr>
            <a:stCxn id="8" idx="3"/>
            <a:endCxn id="111" idx="1"/>
          </p:cNvCxnSpPr>
          <p:nvPr/>
        </p:nvCxnSpPr>
        <p:spPr>
          <a:xfrm>
            <a:off x="1399725" y="4299684"/>
            <a:ext cx="621285" cy="36784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>
            <a:stCxn id="3" idx="3"/>
            <a:endCxn id="23" idx="1"/>
          </p:cNvCxnSpPr>
          <p:nvPr/>
        </p:nvCxnSpPr>
        <p:spPr>
          <a:xfrm>
            <a:off x="2507010" y="1012586"/>
            <a:ext cx="456827" cy="21335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/>
          <p:cNvCxnSpPr>
            <a:stCxn id="20" idx="3"/>
            <a:endCxn id="94" idx="1"/>
          </p:cNvCxnSpPr>
          <p:nvPr/>
        </p:nvCxnSpPr>
        <p:spPr>
          <a:xfrm>
            <a:off x="2505781" y="3223947"/>
            <a:ext cx="458056" cy="24218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orma livre 58"/>
          <p:cNvSpPr/>
          <p:nvPr/>
        </p:nvSpPr>
        <p:spPr>
          <a:xfrm>
            <a:off x="2506894" y="1726059"/>
            <a:ext cx="1582221" cy="248424"/>
          </a:xfrm>
          <a:custGeom>
            <a:avLst/>
            <a:gdLst>
              <a:gd name="connsiteX0" fmla="*/ 0 w 1582221"/>
              <a:gd name="connsiteY0" fmla="*/ 0 h 246617"/>
              <a:gd name="connsiteX1" fmla="*/ 934949 w 1582221"/>
              <a:gd name="connsiteY1" fmla="*/ 246580 h 246617"/>
              <a:gd name="connsiteX2" fmla="*/ 1582221 w 1582221"/>
              <a:gd name="connsiteY2" fmla="*/ 20549 h 246617"/>
              <a:gd name="connsiteX3" fmla="*/ 1582221 w 1582221"/>
              <a:gd name="connsiteY3" fmla="*/ 20549 h 246617"/>
              <a:gd name="connsiteX0" fmla="*/ 0 w 1582221"/>
              <a:gd name="connsiteY0" fmla="*/ 0 h 247774"/>
              <a:gd name="connsiteX1" fmla="*/ 934949 w 1582221"/>
              <a:gd name="connsiteY1" fmla="*/ 246580 h 247774"/>
              <a:gd name="connsiteX2" fmla="*/ 1582221 w 1582221"/>
              <a:gd name="connsiteY2" fmla="*/ 20549 h 247774"/>
              <a:gd name="connsiteX3" fmla="*/ 1582221 w 1582221"/>
              <a:gd name="connsiteY3" fmla="*/ 20549 h 247774"/>
              <a:gd name="connsiteX0" fmla="*/ 0 w 1582221"/>
              <a:gd name="connsiteY0" fmla="*/ 0 h 246580"/>
              <a:gd name="connsiteX1" fmla="*/ 934949 w 1582221"/>
              <a:gd name="connsiteY1" fmla="*/ 246580 h 246580"/>
              <a:gd name="connsiteX2" fmla="*/ 1582221 w 1582221"/>
              <a:gd name="connsiteY2" fmla="*/ 20549 h 246580"/>
              <a:gd name="connsiteX3" fmla="*/ 1582221 w 1582221"/>
              <a:gd name="connsiteY3" fmla="*/ 20549 h 246580"/>
              <a:gd name="connsiteX0" fmla="*/ 0 w 1582221"/>
              <a:gd name="connsiteY0" fmla="*/ 0 h 248247"/>
              <a:gd name="connsiteX1" fmla="*/ 934949 w 1582221"/>
              <a:gd name="connsiteY1" fmla="*/ 246580 h 248247"/>
              <a:gd name="connsiteX2" fmla="*/ 1582221 w 1582221"/>
              <a:gd name="connsiteY2" fmla="*/ 20549 h 248247"/>
              <a:gd name="connsiteX3" fmla="*/ 1582221 w 1582221"/>
              <a:gd name="connsiteY3" fmla="*/ 20549 h 248247"/>
              <a:gd name="connsiteX0" fmla="*/ 0 w 1582221"/>
              <a:gd name="connsiteY0" fmla="*/ 0 h 248505"/>
              <a:gd name="connsiteX1" fmla="*/ 934949 w 1582221"/>
              <a:gd name="connsiteY1" fmla="*/ 246580 h 248505"/>
              <a:gd name="connsiteX2" fmla="*/ 1582221 w 1582221"/>
              <a:gd name="connsiteY2" fmla="*/ 20549 h 248505"/>
              <a:gd name="connsiteX3" fmla="*/ 1582221 w 1582221"/>
              <a:gd name="connsiteY3" fmla="*/ 20549 h 248505"/>
              <a:gd name="connsiteX0" fmla="*/ 0 w 1582221"/>
              <a:gd name="connsiteY0" fmla="*/ 0 h 248424"/>
              <a:gd name="connsiteX1" fmla="*/ 934949 w 1582221"/>
              <a:gd name="connsiteY1" fmla="*/ 246580 h 248424"/>
              <a:gd name="connsiteX2" fmla="*/ 1582221 w 1582221"/>
              <a:gd name="connsiteY2" fmla="*/ 20549 h 248424"/>
              <a:gd name="connsiteX3" fmla="*/ 1582221 w 1582221"/>
              <a:gd name="connsiteY3" fmla="*/ 20549 h 24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221" h="248424">
                <a:moveTo>
                  <a:pt x="0" y="0"/>
                </a:moveTo>
                <a:cubicBezTo>
                  <a:pt x="268948" y="137452"/>
                  <a:pt x="579171" y="265380"/>
                  <a:pt x="934949" y="246580"/>
                </a:cubicBezTo>
                <a:cubicBezTo>
                  <a:pt x="1290727" y="227780"/>
                  <a:pt x="1582221" y="20549"/>
                  <a:pt x="1582221" y="20549"/>
                </a:cubicBezTo>
                <a:lnTo>
                  <a:pt x="1582221" y="20549"/>
                </a:lnTo>
              </a:path>
            </a:pathLst>
          </a:custGeom>
          <a:noFill/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1" name="Conector de seta reta 60"/>
          <p:cNvCxnSpPr>
            <a:stCxn id="55" idx="3"/>
            <a:endCxn id="92" idx="1"/>
          </p:cNvCxnSpPr>
          <p:nvPr/>
        </p:nvCxnSpPr>
        <p:spPr>
          <a:xfrm flipV="1">
            <a:off x="2507010" y="2255808"/>
            <a:ext cx="2714882" cy="20818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Forma livre 105"/>
          <p:cNvSpPr/>
          <p:nvPr/>
        </p:nvSpPr>
        <p:spPr>
          <a:xfrm>
            <a:off x="2506894" y="3944090"/>
            <a:ext cx="1582221" cy="248424"/>
          </a:xfrm>
          <a:custGeom>
            <a:avLst/>
            <a:gdLst>
              <a:gd name="connsiteX0" fmla="*/ 0 w 1582221"/>
              <a:gd name="connsiteY0" fmla="*/ 0 h 246617"/>
              <a:gd name="connsiteX1" fmla="*/ 934949 w 1582221"/>
              <a:gd name="connsiteY1" fmla="*/ 246580 h 246617"/>
              <a:gd name="connsiteX2" fmla="*/ 1582221 w 1582221"/>
              <a:gd name="connsiteY2" fmla="*/ 20549 h 246617"/>
              <a:gd name="connsiteX3" fmla="*/ 1582221 w 1582221"/>
              <a:gd name="connsiteY3" fmla="*/ 20549 h 246617"/>
              <a:gd name="connsiteX0" fmla="*/ 0 w 1582221"/>
              <a:gd name="connsiteY0" fmla="*/ 0 h 247774"/>
              <a:gd name="connsiteX1" fmla="*/ 934949 w 1582221"/>
              <a:gd name="connsiteY1" fmla="*/ 246580 h 247774"/>
              <a:gd name="connsiteX2" fmla="*/ 1582221 w 1582221"/>
              <a:gd name="connsiteY2" fmla="*/ 20549 h 247774"/>
              <a:gd name="connsiteX3" fmla="*/ 1582221 w 1582221"/>
              <a:gd name="connsiteY3" fmla="*/ 20549 h 247774"/>
              <a:gd name="connsiteX0" fmla="*/ 0 w 1582221"/>
              <a:gd name="connsiteY0" fmla="*/ 0 h 246580"/>
              <a:gd name="connsiteX1" fmla="*/ 934949 w 1582221"/>
              <a:gd name="connsiteY1" fmla="*/ 246580 h 246580"/>
              <a:gd name="connsiteX2" fmla="*/ 1582221 w 1582221"/>
              <a:gd name="connsiteY2" fmla="*/ 20549 h 246580"/>
              <a:gd name="connsiteX3" fmla="*/ 1582221 w 1582221"/>
              <a:gd name="connsiteY3" fmla="*/ 20549 h 246580"/>
              <a:gd name="connsiteX0" fmla="*/ 0 w 1582221"/>
              <a:gd name="connsiteY0" fmla="*/ 0 h 248247"/>
              <a:gd name="connsiteX1" fmla="*/ 934949 w 1582221"/>
              <a:gd name="connsiteY1" fmla="*/ 246580 h 248247"/>
              <a:gd name="connsiteX2" fmla="*/ 1582221 w 1582221"/>
              <a:gd name="connsiteY2" fmla="*/ 20549 h 248247"/>
              <a:gd name="connsiteX3" fmla="*/ 1582221 w 1582221"/>
              <a:gd name="connsiteY3" fmla="*/ 20549 h 248247"/>
              <a:gd name="connsiteX0" fmla="*/ 0 w 1582221"/>
              <a:gd name="connsiteY0" fmla="*/ 0 h 248505"/>
              <a:gd name="connsiteX1" fmla="*/ 934949 w 1582221"/>
              <a:gd name="connsiteY1" fmla="*/ 246580 h 248505"/>
              <a:gd name="connsiteX2" fmla="*/ 1582221 w 1582221"/>
              <a:gd name="connsiteY2" fmla="*/ 20549 h 248505"/>
              <a:gd name="connsiteX3" fmla="*/ 1582221 w 1582221"/>
              <a:gd name="connsiteY3" fmla="*/ 20549 h 248505"/>
              <a:gd name="connsiteX0" fmla="*/ 0 w 1582221"/>
              <a:gd name="connsiteY0" fmla="*/ 0 h 248424"/>
              <a:gd name="connsiteX1" fmla="*/ 934949 w 1582221"/>
              <a:gd name="connsiteY1" fmla="*/ 246580 h 248424"/>
              <a:gd name="connsiteX2" fmla="*/ 1582221 w 1582221"/>
              <a:gd name="connsiteY2" fmla="*/ 20549 h 248424"/>
              <a:gd name="connsiteX3" fmla="*/ 1582221 w 1582221"/>
              <a:gd name="connsiteY3" fmla="*/ 20549 h 24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221" h="248424">
                <a:moveTo>
                  <a:pt x="0" y="0"/>
                </a:moveTo>
                <a:cubicBezTo>
                  <a:pt x="268948" y="137452"/>
                  <a:pt x="579171" y="265380"/>
                  <a:pt x="934949" y="246580"/>
                </a:cubicBezTo>
                <a:cubicBezTo>
                  <a:pt x="1290727" y="227780"/>
                  <a:pt x="1582221" y="20549"/>
                  <a:pt x="1582221" y="20549"/>
                </a:cubicBezTo>
                <a:lnTo>
                  <a:pt x="1582221" y="20549"/>
                </a:lnTo>
              </a:path>
            </a:pathLst>
          </a:custGeom>
          <a:noFill/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7" name="Conector de seta reta 106"/>
          <p:cNvCxnSpPr>
            <a:stCxn id="22" idx="3"/>
            <a:endCxn id="96" idx="1"/>
          </p:cNvCxnSpPr>
          <p:nvPr/>
        </p:nvCxnSpPr>
        <p:spPr>
          <a:xfrm flipV="1">
            <a:off x="2505781" y="4462827"/>
            <a:ext cx="2716111" cy="20700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56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67627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457752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9021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023309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921479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0769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977747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13825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861327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843571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40838" y="648329"/>
            <a:ext cx="741214" cy="741214"/>
            <a:chOff x="1889900" y="683468"/>
            <a:chExt cx="670936" cy="670936"/>
          </a:xfrm>
        </p:grpSpPr>
        <p:sp>
          <p:nvSpPr>
            <p:cNvPr id="39" name="Retângulo 3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Retângulo 12"/>
          <p:cNvSpPr/>
          <p:nvPr/>
        </p:nvSpPr>
        <p:spPr>
          <a:xfrm>
            <a:off x="4572000" y="544512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900" i="1" dirty="0">
                <a:hlinkClick r:id="rId2"/>
              </a:rPr>
              <a:t>https://cs231n.github.io/convolutional-networks</a:t>
            </a:r>
            <a:r>
              <a:rPr lang="pt-BR" sz="900" i="1" dirty="0" smtClean="0">
                <a:hlinkClick r:id="rId2"/>
              </a:rPr>
              <a:t>/</a:t>
            </a:r>
            <a:r>
              <a:rPr lang="pt-BR" sz="900" i="1" dirty="0" smtClean="0"/>
              <a:t> </a:t>
            </a:r>
            <a:endParaRPr lang="pt-BR" sz="900" i="1" dirty="0"/>
          </a:p>
        </p:txBody>
      </p: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40838" y="2104842"/>
            <a:ext cx="741214" cy="741214"/>
            <a:chOff x="1889900" y="683468"/>
            <a:chExt cx="670936" cy="670936"/>
          </a:xfrm>
        </p:grpSpPr>
        <p:sp>
          <p:nvSpPr>
            <p:cNvPr id="67" name="Retângulo 6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40838" y="3567143"/>
            <a:ext cx="741214" cy="741214"/>
            <a:chOff x="1889900" y="683468"/>
            <a:chExt cx="670936" cy="670936"/>
          </a:xfrm>
        </p:grpSpPr>
        <p:sp>
          <p:nvSpPr>
            <p:cNvPr id="70" name="Retângulo 6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78759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008522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24777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Tabela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290896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ela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040901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93" name="Grupo 92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97" name="Retângulo 9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Retângulo 10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5" name="Grupo 104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108" name="Retângulo 10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9" name="Retângulo 10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0" name="Grupo 109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111" name="Retângulo 110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Retângulo 111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72" name="Tabela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36157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3" name="Retângulo 72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4" name="Retângulo 73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75" name="Tabela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20207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42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641011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509935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014589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761976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217121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293591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201439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522378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228188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59694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40838" y="648329"/>
            <a:ext cx="741214" cy="741214"/>
            <a:chOff x="1889900" y="683468"/>
            <a:chExt cx="670936" cy="670936"/>
          </a:xfrm>
        </p:grpSpPr>
        <p:sp>
          <p:nvSpPr>
            <p:cNvPr id="39" name="Retângulo 3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Retângulo 12"/>
          <p:cNvSpPr/>
          <p:nvPr/>
        </p:nvSpPr>
        <p:spPr>
          <a:xfrm>
            <a:off x="4572000" y="544512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900" i="1" dirty="0">
                <a:hlinkClick r:id="rId2"/>
              </a:rPr>
              <a:t>https://cs231n.github.io/convolutional-networks</a:t>
            </a:r>
            <a:r>
              <a:rPr lang="pt-BR" sz="900" i="1" dirty="0" smtClean="0">
                <a:hlinkClick r:id="rId2"/>
              </a:rPr>
              <a:t>/</a:t>
            </a:r>
            <a:r>
              <a:rPr lang="pt-BR" sz="900" i="1" dirty="0" smtClean="0"/>
              <a:t> </a:t>
            </a:r>
            <a:endParaRPr lang="pt-BR" sz="900" i="1" dirty="0"/>
          </a:p>
        </p:txBody>
      </p: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40838" y="2104842"/>
            <a:ext cx="741214" cy="741214"/>
            <a:chOff x="1889900" y="683468"/>
            <a:chExt cx="670936" cy="670936"/>
          </a:xfrm>
        </p:grpSpPr>
        <p:sp>
          <p:nvSpPr>
            <p:cNvPr id="67" name="Retângulo 6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40838" y="3567143"/>
            <a:ext cx="741214" cy="741214"/>
            <a:chOff x="1889900" y="683468"/>
            <a:chExt cx="670936" cy="670936"/>
          </a:xfrm>
        </p:grpSpPr>
        <p:sp>
          <p:nvSpPr>
            <p:cNvPr id="70" name="Retângulo 6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210395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804098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3726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Tabela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509998"/>
              </p:ext>
            </p:extLst>
          </p:nvPr>
        </p:nvGraphicFramePr>
        <p:xfrm>
          <a:off x="4092865" y="3514480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ela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427839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80" name="Grupo 79"/>
          <p:cNvGrpSpPr/>
          <p:nvPr/>
        </p:nvGrpSpPr>
        <p:grpSpPr>
          <a:xfrm>
            <a:off x="2923667" y="2974461"/>
            <a:ext cx="262094" cy="262094"/>
            <a:chOff x="1889900" y="683468"/>
            <a:chExt cx="670936" cy="670936"/>
          </a:xfrm>
        </p:grpSpPr>
        <p:sp>
          <p:nvSpPr>
            <p:cNvPr id="82" name="Retângulo 81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4" name="Grupo 103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105" name="Retângulo 10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Retângulo 10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9" name="Grupo 108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110" name="Retângulo 10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2" name="Grupo 111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113" name="Retângulo 11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5" name="Grupo 114"/>
          <p:cNvGrpSpPr/>
          <p:nvPr/>
        </p:nvGrpSpPr>
        <p:grpSpPr>
          <a:xfrm>
            <a:off x="2920979" y="735459"/>
            <a:ext cx="262094" cy="262094"/>
            <a:chOff x="1889900" y="683468"/>
            <a:chExt cx="670936" cy="670936"/>
          </a:xfrm>
        </p:grpSpPr>
        <p:sp>
          <p:nvSpPr>
            <p:cNvPr id="116" name="Retângulo 11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7" name="Retângulo 11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8" name="Grupo 117"/>
          <p:cNvGrpSpPr/>
          <p:nvPr/>
        </p:nvGrpSpPr>
        <p:grpSpPr>
          <a:xfrm>
            <a:off x="2920979" y="2974648"/>
            <a:ext cx="262094" cy="262094"/>
            <a:chOff x="1889900" y="683468"/>
            <a:chExt cx="670936" cy="670936"/>
          </a:xfrm>
        </p:grpSpPr>
        <p:sp>
          <p:nvSpPr>
            <p:cNvPr id="121" name="Retângulo 120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2" name="Retângulo 121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3" name="Grupo 122"/>
          <p:cNvGrpSpPr/>
          <p:nvPr/>
        </p:nvGrpSpPr>
        <p:grpSpPr>
          <a:xfrm>
            <a:off x="4050588" y="3471088"/>
            <a:ext cx="262094" cy="262094"/>
            <a:chOff x="1889900" y="683468"/>
            <a:chExt cx="670936" cy="670936"/>
          </a:xfrm>
        </p:grpSpPr>
        <p:sp>
          <p:nvSpPr>
            <p:cNvPr id="124" name="Retângulo 123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5" name="Retângulo 124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6" name="Grupo 125"/>
          <p:cNvGrpSpPr/>
          <p:nvPr/>
        </p:nvGrpSpPr>
        <p:grpSpPr>
          <a:xfrm>
            <a:off x="5177899" y="3969442"/>
            <a:ext cx="262094" cy="262094"/>
            <a:chOff x="1889900" y="683468"/>
            <a:chExt cx="670936" cy="670936"/>
          </a:xfrm>
        </p:grpSpPr>
        <p:sp>
          <p:nvSpPr>
            <p:cNvPr id="127" name="Retângulo 12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8" name="Retângulo 12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9" name="Grupo 128"/>
          <p:cNvGrpSpPr/>
          <p:nvPr/>
        </p:nvGrpSpPr>
        <p:grpSpPr>
          <a:xfrm>
            <a:off x="4050588" y="1247787"/>
            <a:ext cx="262094" cy="262094"/>
            <a:chOff x="1889900" y="683468"/>
            <a:chExt cx="670936" cy="670936"/>
          </a:xfrm>
        </p:grpSpPr>
        <p:sp>
          <p:nvSpPr>
            <p:cNvPr id="130" name="Retângulo 12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1" name="Retângulo 13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2" name="Grupo 131"/>
          <p:cNvGrpSpPr/>
          <p:nvPr/>
        </p:nvGrpSpPr>
        <p:grpSpPr>
          <a:xfrm>
            <a:off x="5177899" y="1766384"/>
            <a:ext cx="262094" cy="262094"/>
            <a:chOff x="1889900" y="683468"/>
            <a:chExt cx="670936" cy="670936"/>
          </a:xfrm>
        </p:grpSpPr>
        <p:sp>
          <p:nvSpPr>
            <p:cNvPr id="133" name="Retângulo 13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4" name="Retângulo 13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89" name="Tabela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0" name="Retângulo 89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03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70724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850791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747249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727339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190864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580489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566683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073770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463093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520758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216100" y="648329"/>
            <a:ext cx="741214" cy="741214"/>
            <a:chOff x="1889900" y="683468"/>
            <a:chExt cx="670936" cy="670936"/>
          </a:xfrm>
        </p:grpSpPr>
        <p:sp>
          <p:nvSpPr>
            <p:cNvPr id="39" name="Retângulo 3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Retângulo 12"/>
          <p:cNvSpPr/>
          <p:nvPr/>
        </p:nvSpPr>
        <p:spPr>
          <a:xfrm>
            <a:off x="4572000" y="544512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900" i="1" dirty="0">
                <a:hlinkClick r:id="rId2"/>
              </a:rPr>
              <a:t>https://cs231n.github.io/convolutional-networks</a:t>
            </a:r>
            <a:r>
              <a:rPr lang="pt-BR" sz="900" i="1" dirty="0" smtClean="0">
                <a:hlinkClick r:id="rId2"/>
              </a:rPr>
              <a:t>/</a:t>
            </a:r>
            <a:r>
              <a:rPr lang="pt-BR" sz="900" i="1" dirty="0" smtClean="0"/>
              <a:t> </a:t>
            </a:r>
            <a:endParaRPr lang="pt-BR" sz="900" i="1" dirty="0"/>
          </a:p>
        </p:txBody>
      </p: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216100" y="2104842"/>
            <a:ext cx="741214" cy="741214"/>
            <a:chOff x="1889900" y="683468"/>
            <a:chExt cx="670936" cy="670936"/>
          </a:xfrm>
        </p:grpSpPr>
        <p:sp>
          <p:nvSpPr>
            <p:cNvPr id="67" name="Retângulo 6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216100" y="3567143"/>
            <a:ext cx="741214" cy="741214"/>
            <a:chOff x="1889900" y="683468"/>
            <a:chExt cx="670936" cy="670936"/>
          </a:xfrm>
        </p:grpSpPr>
        <p:sp>
          <p:nvSpPr>
            <p:cNvPr id="70" name="Retângulo 6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219099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020226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460463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Tabela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181179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ela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47912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80" name="Grupo 79"/>
          <p:cNvGrpSpPr/>
          <p:nvPr/>
        </p:nvGrpSpPr>
        <p:grpSpPr>
          <a:xfrm>
            <a:off x="3101895" y="733296"/>
            <a:ext cx="262094" cy="262094"/>
            <a:chOff x="1889900" y="683468"/>
            <a:chExt cx="670936" cy="670936"/>
          </a:xfrm>
        </p:grpSpPr>
        <p:sp>
          <p:nvSpPr>
            <p:cNvPr id="82" name="Retângulo 81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3" name="Retângulo 82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4" name="Grupo 83"/>
          <p:cNvGrpSpPr/>
          <p:nvPr/>
        </p:nvGrpSpPr>
        <p:grpSpPr>
          <a:xfrm>
            <a:off x="4230674" y="1248435"/>
            <a:ext cx="262094" cy="262094"/>
            <a:chOff x="1889900" y="683468"/>
            <a:chExt cx="670936" cy="670936"/>
          </a:xfrm>
        </p:grpSpPr>
        <p:sp>
          <p:nvSpPr>
            <p:cNvPr id="85" name="Retângulo 8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7" name="Grupo 86"/>
          <p:cNvGrpSpPr/>
          <p:nvPr/>
        </p:nvGrpSpPr>
        <p:grpSpPr>
          <a:xfrm>
            <a:off x="5359453" y="1763293"/>
            <a:ext cx="262094" cy="262094"/>
            <a:chOff x="1889900" y="683468"/>
            <a:chExt cx="670936" cy="670936"/>
          </a:xfrm>
        </p:grpSpPr>
        <p:sp>
          <p:nvSpPr>
            <p:cNvPr id="88" name="Retângulo 8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0" name="Grupo 89"/>
          <p:cNvGrpSpPr/>
          <p:nvPr/>
        </p:nvGrpSpPr>
        <p:grpSpPr>
          <a:xfrm>
            <a:off x="3101895" y="2974461"/>
            <a:ext cx="262094" cy="262094"/>
            <a:chOff x="1889900" y="683468"/>
            <a:chExt cx="670936" cy="670936"/>
          </a:xfrm>
        </p:grpSpPr>
        <p:sp>
          <p:nvSpPr>
            <p:cNvPr id="93" name="Retângulo 9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7" name="Retângulo 9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4" name="Grupo 103"/>
          <p:cNvGrpSpPr/>
          <p:nvPr/>
        </p:nvGrpSpPr>
        <p:grpSpPr>
          <a:xfrm>
            <a:off x="4230674" y="3476900"/>
            <a:ext cx="262094" cy="262094"/>
            <a:chOff x="1889900" y="683468"/>
            <a:chExt cx="670936" cy="670936"/>
          </a:xfrm>
        </p:grpSpPr>
        <p:sp>
          <p:nvSpPr>
            <p:cNvPr id="105" name="Retângulo 10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Retângulo 10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9" name="Grupo 108"/>
          <p:cNvGrpSpPr/>
          <p:nvPr/>
        </p:nvGrpSpPr>
        <p:grpSpPr>
          <a:xfrm>
            <a:off x="5359453" y="3970920"/>
            <a:ext cx="262094" cy="262094"/>
            <a:chOff x="1889900" y="683468"/>
            <a:chExt cx="670936" cy="670936"/>
          </a:xfrm>
        </p:grpSpPr>
        <p:sp>
          <p:nvSpPr>
            <p:cNvPr id="110" name="Retângulo 10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2" name="Grupo 111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113" name="Retângulo 11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5" name="Grupo 114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116" name="Retângulo 11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Retângulo 11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8" name="Grupo 117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121" name="Retângulo 120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2" name="Retângulo 121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123" name="Tabela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24" name="Retângulo 123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5" name="Retângulo 124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26" name="Tabela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3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64501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547011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882630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271990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42989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080443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368999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872560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526853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527931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395536" y="648329"/>
            <a:ext cx="741214" cy="741214"/>
            <a:chOff x="1889900" y="683468"/>
            <a:chExt cx="670936" cy="670936"/>
          </a:xfrm>
        </p:grpSpPr>
        <p:sp>
          <p:nvSpPr>
            <p:cNvPr id="39" name="Retângulo 3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Retângulo 12"/>
          <p:cNvSpPr/>
          <p:nvPr/>
        </p:nvSpPr>
        <p:spPr>
          <a:xfrm>
            <a:off x="4572000" y="544512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900" i="1" dirty="0">
                <a:hlinkClick r:id="rId2"/>
              </a:rPr>
              <a:t>https://cs231n.github.io/convolutional-networks</a:t>
            </a:r>
            <a:r>
              <a:rPr lang="pt-BR" sz="900" i="1" dirty="0" smtClean="0">
                <a:hlinkClick r:id="rId2"/>
              </a:rPr>
              <a:t>/</a:t>
            </a:r>
            <a:r>
              <a:rPr lang="pt-BR" sz="900" i="1" dirty="0" smtClean="0"/>
              <a:t> </a:t>
            </a:r>
            <a:endParaRPr lang="pt-BR" sz="900" i="1" dirty="0"/>
          </a:p>
        </p:txBody>
      </p: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395536" y="2104842"/>
            <a:ext cx="741214" cy="741214"/>
            <a:chOff x="1889900" y="683468"/>
            <a:chExt cx="670936" cy="670936"/>
          </a:xfrm>
        </p:grpSpPr>
        <p:sp>
          <p:nvSpPr>
            <p:cNvPr id="67" name="Retângulo 6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395536" y="3567143"/>
            <a:ext cx="741214" cy="741214"/>
            <a:chOff x="1889900" y="683468"/>
            <a:chExt cx="670936" cy="670936"/>
          </a:xfrm>
        </p:grpSpPr>
        <p:sp>
          <p:nvSpPr>
            <p:cNvPr id="70" name="Retângulo 6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937875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281670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063143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Tabela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966814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ela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117375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72" name="Grupo 71"/>
          <p:cNvGrpSpPr/>
          <p:nvPr/>
        </p:nvGrpSpPr>
        <p:grpSpPr>
          <a:xfrm>
            <a:off x="3282201" y="732168"/>
            <a:ext cx="262094" cy="262094"/>
            <a:chOff x="1889900" y="683468"/>
            <a:chExt cx="670936" cy="670936"/>
          </a:xfrm>
        </p:grpSpPr>
        <p:sp>
          <p:nvSpPr>
            <p:cNvPr id="73" name="Retângulo 7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Retângulo 7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4410980" y="1247307"/>
            <a:ext cx="262094" cy="262094"/>
            <a:chOff x="1889900" y="683468"/>
            <a:chExt cx="670936" cy="670936"/>
          </a:xfrm>
        </p:grpSpPr>
        <p:sp>
          <p:nvSpPr>
            <p:cNvPr id="76" name="Retângulo 7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5539759" y="1762165"/>
            <a:ext cx="262094" cy="262094"/>
            <a:chOff x="1889900" y="683468"/>
            <a:chExt cx="670936" cy="670936"/>
          </a:xfrm>
        </p:grpSpPr>
        <p:sp>
          <p:nvSpPr>
            <p:cNvPr id="79" name="Retângulo 7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0" name="Grupo 89"/>
          <p:cNvGrpSpPr/>
          <p:nvPr/>
        </p:nvGrpSpPr>
        <p:grpSpPr>
          <a:xfrm>
            <a:off x="3282201" y="2974461"/>
            <a:ext cx="262094" cy="262094"/>
            <a:chOff x="1889900" y="683468"/>
            <a:chExt cx="670936" cy="670936"/>
          </a:xfrm>
        </p:grpSpPr>
        <p:sp>
          <p:nvSpPr>
            <p:cNvPr id="93" name="Retângulo 9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7" name="Retângulo 9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4" name="Grupo 103"/>
          <p:cNvGrpSpPr/>
          <p:nvPr/>
        </p:nvGrpSpPr>
        <p:grpSpPr>
          <a:xfrm>
            <a:off x="4410980" y="3476900"/>
            <a:ext cx="262094" cy="262094"/>
            <a:chOff x="1889900" y="683468"/>
            <a:chExt cx="670936" cy="670936"/>
          </a:xfrm>
        </p:grpSpPr>
        <p:sp>
          <p:nvSpPr>
            <p:cNvPr id="105" name="Retângulo 10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Retângulo 10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9" name="Grupo 108"/>
          <p:cNvGrpSpPr/>
          <p:nvPr/>
        </p:nvGrpSpPr>
        <p:grpSpPr>
          <a:xfrm>
            <a:off x="5539759" y="3970920"/>
            <a:ext cx="262094" cy="262094"/>
            <a:chOff x="1889900" y="683468"/>
            <a:chExt cx="670936" cy="670936"/>
          </a:xfrm>
        </p:grpSpPr>
        <p:sp>
          <p:nvSpPr>
            <p:cNvPr id="110" name="Retângulo 10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80" name="Tabela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2" name="Retângulo 81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84" name="Tabela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796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101071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759788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68557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227605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385340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598621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161206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39704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608625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748142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580900" y="648329"/>
            <a:ext cx="741214" cy="741214"/>
            <a:chOff x="1889900" y="683468"/>
            <a:chExt cx="670936" cy="670936"/>
          </a:xfrm>
        </p:grpSpPr>
        <p:sp>
          <p:nvSpPr>
            <p:cNvPr id="39" name="Retângulo 3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Retângulo 12"/>
          <p:cNvSpPr/>
          <p:nvPr/>
        </p:nvSpPr>
        <p:spPr>
          <a:xfrm>
            <a:off x="4572000" y="544512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900" i="1" dirty="0">
                <a:hlinkClick r:id="rId2"/>
              </a:rPr>
              <a:t>https://cs231n.github.io/convolutional-networks</a:t>
            </a:r>
            <a:r>
              <a:rPr lang="pt-BR" sz="900" i="1" dirty="0" smtClean="0">
                <a:hlinkClick r:id="rId2"/>
              </a:rPr>
              <a:t>/</a:t>
            </a:r>
            <a:r>
              <a:rPr lang="pt-BR" sz="900" i="1" dirty="0" smtClean="0"/>
              <a:t> </a:t>
            </a:r>
            <a:endParaRPr lang="pt-BR" sz="900" i="1" dirty="0"/>
          </a:p>
        </p:txBody>
      </p: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580900" y="2104842"/>
            <a:ext cx="741214" cy="741214"/>
            <a:chOff x="1889900" y="683468"/>
            <a:chExt cx="670936" cy="670936"/>
          </a:xfrm>
        </p:grpSpPr>
        <p:sp>
          <p:nvSpPr>
            <p:cNvPr id="67" name="Retângulo 6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580900" y="3567143"/>
            <a:ext cx="741214" cy="741214"/>
            <a:chOff x="1889900" y="683468"/>
            <a:chExt cx="670936" cy="670936"/>
          </a:xfrm>
        </p:grpSpPr>
        <p:sp>
          <p:nvSpPr>
            <p:cNvPr id="70" name="Retângulo 6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376060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094464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056255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Tabela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148471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ela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279987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80" name="Grupo 79"/>
          <p:cNvGrpSpPr/>
          <p:nvPr/>
        </p:nvGrpSpPr>
        <p:grpSpPr>
          <a:xfrm>
            <a:off x="3461199" y="733291"/>
            <a:ext cx="262094" cy="262094"/>
            <a:chOff x="1889900" y="683468"/>
            <a:chExt cx="670936" cy="670936"/>
          </a:xfrm>
        </p:grpSpPr>
        <p:sp>
          <p:nvSpPr>
            <p:cNvPr id="82" name="Retângulo 81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3" name="Retângulo 82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4" name="Grupo 83"/>
          <p:cNvGrpSpPr/>
          <p:nvPr/>
        </p:nvGrpSpPr>
        <p:grpSpPr>
          <a:xfrm>
            <a:off x="4589978" y="1248430"/>
            <a:ext cx="262094" cy="262094"/>
            <a:chOff x="1889900" y="683468"/>
            <a:chExt cx="670936" cy="670936"/>
          </a:xfrm>
        </p:grpSpPr>
        <p:sp>
          <p:nvSpPr>
            <p:cNvPr id="85" name="Retângulo 8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7" name="Grupo 86"/>
          <p:cNvGrpSpPr/>
          <p:nvPr/>
        </p:nvGrpSpPr>
        <p:grpSpPr>
          <a:xfrm>
            <a:off x="5718757" y="1760907"/>
            <a:ext cx="262094" cy="262094"/>
            <a:chOff x="1889900" y="683468"/>
            <a:chExt cx="670936" cy="670936"/>
          </a:xfrm>
        </p:grpSpPr>
        <p:sp>
          <p:nvSpPr>
            <p:cNvPr id="88" name="Retângulo 8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0" name="Grupo 89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93" name="Retângulo 9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Retângulo 9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4" name="Grupo 103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105" name="Retângulo 10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Retângulo 10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9" name="Grupo 108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110" name="Retângulo 10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7" name="Grupo 116"/>
          <p:cNvGrpSpPr/>
          <p:nvPr/>
        </p:nvGrpSpPr>
        <p:grpSpPr>
          <a:xfrm>
            <a:off x="3461199" y="2974461"/>
            <a:ext cx="262094" cy="262094"/>
            <a:chOff x="1889900" y="683468"/>
            <a:chExt cx="670936" cy="670936"/>
          </a:xfrm>
        </p:grpSpPr>
        <p:sp>
          <p:nvSpPr>
            <p:cNvPr id="118" name="Retângulo 11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1" name="Retângulo 12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2" name="Grupo 121"/>
          <p:cNvGrpSpPr/>
          <p:nvPr/>
        </p:nvGrpSpPr>
        <p:grpSpPr>
          <a:xfrm>
            <a:off x="4589978" y="3469280"/>
            <a:ext cx="262094" cy="262094"/>
            <a:chOff x="1889900" y="683468"/>
            <a:chExt cx="670936" cy="670936"/>
          </a:xfrm>
        </p:grpSpPr>
        <p:sp>
          <p:nvSpPr>
            <p:cNvPr id="123" name="Retângulo 12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4" name="Retângulo 12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5" name="Grupo 124"/>
          <p:cNvGrpSpPr/>
          <p:nvPr/>
        </p:nvGrpSpPr>
        <p:grpSpPr>
          <a:xfrm>
            <a:off x="5718757" y="3970920"/>
            <a:ext cx="262094" cy="262094"/>
            <a:chOff x="1889900" y="683468"/>
            <a:chExt cx="670936" cy="670936"/>
          </a:xfrm>
        </p:grpSpPr>
        <p:sp>
          <p:nvSpPr>
            <p:cNvPr id="126" name="Retângulo 12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7" name="Retângulo 12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112" name="Tabela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3" name="Retângulo 112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15" name="Tabela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08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879165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24830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677555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184349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406569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673596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832842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549631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724728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853378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754057" y="648329"/>
            <a:ext cx="741214" cy="741214"/>
            <a:chOff x="1889900" y="683468"/>
            <a:chExt cx="670936" cy="670936"/>
          </a:xfrm>
        </p:grpSpPr>
        <p:sp>
          <p:nvSpPr>
            <p:cNvPr id="39" name="Retângulo 3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Retângulo 12"/>
          <p:cNvSpPr/>
          <p:nvPr/>
        </p:nvSpPr>
        <p:spPr>
          <a:xfrm>
            <a:off x="4572000" y="544512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900" i="1" dirty="0">
                <a:hlinkClick r:id="rId2"/>
              </a:rPr>
              <a:t>https://cs231n.github.io/convolutional-networks</a:t>
            </a:r>
            <a:r>
              <a:rPr lang="pt-BR" sz="900" i="1" dirty="0" smtClean="0">
                <a:hlinkClick r:id="rId2"/>
              </a:rPr>
              <a:t>/</a:t>
            </a:r>
            <a:r>
              <a:rPr lang="pt-BR" sz="900" i="1" dirty="0" smtClean="0"/>
              <a:t> </a:t>
            </a:r>
            <a:endParaRPr lang="pt-BR" sz="900" i="1" dirty="0"/>
          </a:p>
        </p:txBody>
      </p: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754057" y="2104842"/>
            <a:ext cx="741214" cy="741214"/>
            <a:chOff x="1889900" y="683468"/>
            <a:chExt cx="670936" cy="670936"/>
          </a:xfrm>
        </p:grpSpPr>
        <p:sp>
          <p:nvSpPr>
            <p:cNvPr id="67" name="Retângulo 6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754057" y="3567143"/>
            <a:ext cx="741214" cy="741214"/>
            <a:chOff x="1889900" y="683468"/>
            <a:chExt cx="670936" cy="670936"/>
          </a:xfrm>
        </p:grpSpPr>
        <p:sp>
          <p:nvSpPr>
            <p:cNvPr id="70" name="Retângulo 6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887340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296694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80" name="Grupo 79"/>
          <p:cNvGrpSpPr/>
          <p:nvPr/>
        </p:nvGrpSpPr>
        <p:grpSpPr>
          <a:xfrm>
            <a:off x="3644144" y="733291"/>
            <a:ext cx="262094" cy="262094"/>
            <a:chOff x="1889900" y="683468"/>
            <a:chExt cx="670936" cy="670936"/>
          </a:xfrm>
        </p:grpSpPr>
        <p:sp>
          <p:nvSpPr>
            <p:cNvPr id="82" name="Retângulo 81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3" name="Retângulo 82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4" name="Grupo 83"/>
          <p:cNvGrpSpPr/>
          <p:nvPr/>
        </p:nvGrpSpPr>
        <p:grpSpPr>
          <a:xfrm>
            <a:off x="4772923" y="1248430"/>
            <a:ext cx="262094" cy="262094"/>
            <a:chOff x="1889900" y="683468"/>
            <a:chExt cx="670936" cy="670936"/>
          </a:xfrm>
        </p:grpSpPr>
        <p:sp>
          <p:nvSpPr>
            <p:cNvPr id="85" name="Retângulo 8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7" name="Grupo 86"/>
          <p:cNvGrpSpPr/>
          <p:nvPr/>
        </p:nvGrpSpPr>
        <p:grpSpPr>
          <a:xfrm>
            <a:off x="5901702" y="1760907"/>
            <a:ext cx="262094" cy="262094"/>
            <a:chOff x="1889900" y="683468"/>
            <a:chExt cx="670936" cy="670936"/>
          </a:xfrm>
        </p:grpSpPr>
        <p:sp>
          <p:nvSpPr>
            <p:cNvPr id="88" name="Retângulo 8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2" name="Grupo 71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73" name="Retângulo 7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76" name="Retângulo 7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79" name="Retângulo 7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783899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672524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769454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09" name="Grupo 108"/>
          <p:cNvGrpSpPr/>
          <p:nvPr/>
        </p:nvGrpSpPr>
        <p:grpSpPr>
          <a:xfrm>
            <a:off x="3644144" y="2974461"/>
            <a:ext cx="262094" cy="262094"/>
            <a:chOff x="1889900" y="683468"/>
            <a:chExt cx="670936" cy="670936"/>
          </a:xfrm>
        </p:grpSpPr>
        <p:sp>
          <p:nvSpPr>
            <p:cNvPr id="110" name="Retângulo 10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1" name="Retângulo 11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2" name="Grupo 111"/>
          <p:cNvGrpSpPr/>
          <p:nvPr/>
        </p:nvGrpSpPr>
        <p:grpSpPr>
          <a:xfrm>
            <a:off x="4772923" y="3469280"/>
            <a:ext cx="262094" cy="262094"/>
            <a:chOff x="1889900" y="683468"/>
            <a:chExt cx="670936" cy="670936"/>
          </a:xfrm>
        </p:grpSpPr>
        <p:sp>
          <p:nvSpPr>
            <p:cNvPr id="113" name="Retângulo 11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5" name="Grupo 114"/>
          <p:cNvGrpSpPr/>
          <p:nvPr/>
        </p:nvGrpSpPr>
        <p:grpSpPr>
          <a:xfrm>
            <a:off x="5901702" y="3970920"/>
            <a:ext cx="262094" cy="262094"/>
            <a:chOff x="1889900" y="683468"/>
            <a:chExt cx="670936" cy="670936"/>
          </a:xfrm>
        </p:grpSpPr>
        <p:sp>
          <p:nvSpPr>
            <p:cNvPr id="116" name="Retângulo 11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Retângulo 11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5" name="Retângulo 94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1" name="Tabela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50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304473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727832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468853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423399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939055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102448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710031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758821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863463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594182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40838" y="829269"/>
            <a:ext cx="741214" cy="741214"/>
            <a:chOff x="1889900" y="683468"/>
            <a:chExt cx="670936" cy="670936"/>
          </a:xfrm>
        </p:grpSpPr>
        <p:sp>
          <p:nvSpPr>
            <p:cNvPr id="39" name="Retângulo 3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Retângulo 12"/>
          <p:cNvSpPr/>
          <p:nvPr/>
        </p:nvSpPr>
        <p:spPr>
          <a:xfrm>
            <a:off x="4572000" y="544512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900" i="1" dirty="0">
                <a:hlinkClick r:id="rId2"/>
              </a:rPr>
              <a:t>https://cs231n.github.io/convolutional-networks</a:t>
            </a:r>
            <a:r>
              <a:rPr lang="pt-BR" sz="900" i="1" dirty="0" smtClean="0">
                <a:hlinkClick r:id="rId2"/>
              </a:rPr>
              <a:t>/</a:t>
            </a:r>
            <a:r>
              <a:rPr lang="pt-BR" sz="900" i="1" dirty="0" smtClean="0"/>
              <a:t> </a:t>
            </a:r>
            <a:endParaRPr lang="pt-BR" sz="900" i="1" dirty="0"/>
          </a:p>
        </p:txBody>
      </p: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40838" y="2285782"/>
            <a:ext cx="741214" cy="741214"/>
            <a:chOff x="1889900" y="683468"/>
            <a:chExt cx="670936" cy="670936"/>
          </a:xfrm>
        </p:grpSpPr>
        <p:sp>
          <p:nvSpPr>
            <p:cNvPr id="67" name="Retângulo 6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40838" y="3748083"/>
            <a:ext cx="741214" cy="741214"/>
            <a:chOff x="1889900" y="683468"/>
            <a:chExt cx="670936" cy="670936"/>
          </a:xfrm>
        </p:grpSpPr>
        <p:sp>
          <p:nvSpPr>
            <p:cNvPr id="70" name="Retângulo 6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46246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575707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80" name="Grupo 79"/>
          <p:cNvGrpSpPr/>
          <p:nvPr/>
        </p:nvGrpSpPr>
        <p:grpSpPr>
          <a:xfrm>
            <a:off x="2923436" y="912529"/>
            <a:ext cx="262094" cy="262094"/>
            <a:chOff x="1889900" y="683468"/>
            <a:chExt cx="670936" cy="670936"/>
          </a:xfrm>
        </p:grpSpPr>
        <p:sp>
          <p:nvSpPr>
            <p:cNvPr id="82" name="Retângulo 81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3" name="Retângulo 82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4" name="Grupo 83"/>
          <p:cNvGrpSpPr/>
          <p:nvPr/>
        </p:nvGrpSpPr>
        <p:grpSpPr>
          <a:xfrm>
            <a:off x="4050989" y="1428894"/>
            <a:ext cx="262094" cy="262094"/>
            <a:chOff x="1889900" y="683468"/>
            <a:chExt cx="670936" cy="670936"/>
          </a:xfrm>
        </p:grpSpPr>
        <p:sp>
          <p:nvSpPr>
            <p:cNvPr id="85" name="Retângulo 8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7" name="Grupo 86"/>
          <p:cNvGrpSpPr/>
          <p:nvPr/>
        </p:nvGrpSpPr>
        <p:grpSpPr>
          <a:xfrm>
            <a:off x="5179768" y="1940145"/>
            <a:ext cx="262094" cy="262094"/>
            <a:chOff x="1889900" y="683468"/>
            <a:chExt cx="670936" cy="670936"/>
          </a:xfrm>
        </p:grpSpPr>
        <p:sp>
          <p:nvSpPr>
            <p:cNvPr id="88" name="Retângulo 8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2" name="Grupo 71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73" name="Retângulo 7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76" name="Retângulo 7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79" name="Retângulo 7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66273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598572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53190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09" name="Grupo 108"/>
          <p:cNvGrpSpPr/>
          <p:nvPr/>
        </p:nvGrpSpPr>
        <p:grpSpPr>
          <a:xfrm>
            <a:off x="2923436" y="3153699"/>
            <a:ext cx="262094" cy="262094"/>
            <a:chOff x="1889900" y="683468"/>
            <a:chExt cx="670936" cy="670936"/>
          </a:xfrm>
        </p:grpSpPr>
        <p:sp>
          <p:nvSpPr>
            <p:cNvPr id="110" name="Retângulo 10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1" name="Retângulo 11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2" name="Grupo 111"/>
          <p:cNvGrpSpPr/>
          <p:nvPr/>
        </p:nvGrpSpPr>
        <p:grpSpPr>
          <a:xfrm>
            <a:off x="4050989" y="3656138"/>
            <a:ext cx="262094" cy="262094"/>
            <a:chOff x="1889900" y="683468"/>
            <a:chExt cx="670936" cy="670936"/>
          </a:xfrm>
        </p:grpSpPr>
        <p:sp>
          <p:nvSpPr>
            <p:cNvPr id="113" name="Retângulo 11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5" name="Grupo 114"/>
          <p:cNvGrpSpPr/>
          <p:nvPr/>
        </p:nvGrpSpPr>
        <p:grpSpPr>
          <a:xfrm>
            <a:off x="5179768" y="4150158"/>
            <a:ext cx="262094" cy="262094"/>
            <a:chOff x="1889900" y="683468"/>
            <a:chExt cx="670936" cy="670936"/>
          </a:xfrm>
        </p:grpSpPr>
        <p:sp>
          <p:nvSpPr>
            <p:cNvPr id="116" name="Retângulo 11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Retângulo 11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5" name="Retângulo 94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1" name="Tabela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1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398316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852055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671391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852513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268515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737611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857219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030519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442499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373173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Retângulo 12"/>
          <p:cNvSpPr/>
          <p:nvPr/>
        </p:nvSpPr>
        <p:spPr>
          <a:xfrm>
            <a:off x="4572000" y="544512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900" i="1" dirty="0">
                <a:hlinkClick r:id="rId2"/>
              </a:rPr>
              <a:t>https://cs231n.github.io/convolutional-networks</a:t>
            </a:r>
            <a:r>
              <a:rPr lang="pt-BR" sz="900" i="1" dirty="0" smtClean="0">
                <a:hlinkClick r:id="rId2"/>
              </a:rPr>
              <a:t>/</a:t>
            </a:r>
            <a:r>
              <a:rPr lang="pt-BR" sz="900" i="1" dirty="0" smtClean="0"/>
              <a:t> </a:t>
            </a:r>
            <a:endParaRPr lang="pt-BR" sz="900" i="1" dirty="0"/>
          </a:p>
        </p:txBody>
      </p: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37363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998324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72" name="Grupo 71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73" name="Retângulo 7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76" name="Retângulo 7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79" name="Retângulo 7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045010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263155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987124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42" name="Grupo 141"/>
          <p:cNvGrpSpPr/>
          <p:nvPr/>
        </p:nvGrpSpPr>
        <p:grpSpPr>
          <a:xfrm>
            <a:off x="5362648" y="1940145"/>
            <a:ext cx="262094" cy="262094"/>
            <a:chOff x="1889900" y="683468"/>
            <a:chExt cx="670936" cy="670936"/>
          </a:xfrm>
        </p:grpSpPr>
        <p:sp>
          <p:nvSpPr>
            <p:cNvPr id="143" name="Retângulo 14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Retângulo 14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5" name="Grupo 144"/>
          <p:cNvGrpSpPr/>
          <p:nvPr/>
        </p:nvGrpSpPr>
        <p:grpSpPr>
          <a:xfrm>
            <a:off x="3106626" y="3153699"/>
            <a:ext cx="262094" cy="262094"/>
            <a:chOff x="1889900" y="683468"/>
            <a:chExt cx="670936" cy="670936"/>
          </a:xfrm>
        </p:grpSpPr>
        <p:sp>
          <p:nvSpPr>
            <p:cNvPr id="146" name="Retângulo 14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7" name="Retângulo 14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4" name="Grupo 153"/>
          <p:cNvGrpSpPr/>
          <p:nvPr/>
        </p:nvGrpSpPr>
        <p:grpSpPr>
          <a:xfrm>
            <a:off x="410444" y="2643758"/>
            <a:ext cx="989281" cy="822698"/>
            <a:chOff x="410444" y="2643758"/>
            <a:chExt cx="989281" cy="822698"/>
          </a:xfrm>
        </p:grpSpPr>
        <p:sp>
          <p:nvSpPr>
            <p:cNvPr id="155" name="Retângulo 154"/>
            <p:cNvSpPr/>
            <p:nvPr/>
          </p:nvSpPr>
          <p:spPr>
            <a:xfrm>
              <a:off x="1255709" y="3298974"/>
              <a:ext cx="144016" cy="1674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56" name="Conector de seta reta 155"/>
            <p:cNvCxnSpPr/>
            <p:nvPr/>
          </p:nvCxnSpPr>
          <p:spPr>
            <a:xfrm flipH="1">
              <a:off x="410444" y="2643758"/>
              <a:ext cx="704171" cy="178143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ector de seta reta 156"/>
            <p:cNvCxnSpPr/>
            <p:nvPr/>
          </p:nvCxnSpPr>
          <p:spPr>
            <a:xfrm flipH="1">
              <a:off x="410444" y="282427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ector de seta reta 157"/>
            <p:cNvCxnSpPr/>
            <p:nvPr/>
          </p:nvCxnSpPr>
          <p:spPr>
            <a:xfrm flipH="1">
              <a:off x="410444" y="300828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ector de seta reta 158"/>
            <p:cNvCxnSpPr/>
            <p:nvPr/>
          </p:nvCxnSpPr>
          <p:spPr>
            <a:xfrm>
              <a:off x="611560" y="2643758"/>
              <a:ext cx="50405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ctor de seta reta 159"/>
            <p:cNvCxnSpPr/>
            <p:nvPr/>
          </p:nvCxnSpPr>
          <p:spPr>
            <a:xfrm>
              <a:off x="410444" y="282364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de seta reta 160"/>
            <p:cNvCxnSpPr/>
            <p:nvPr/>
          </p:nvCxnSpPr>
          <p:spPr>
            <a:xfrm>
              <a:off x="410444" y="300353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ctor de seta reta 161"/>
            <p:cNvCxnSpPr/>
            <p:nvPr/>
          </p:nvCxnSpPr>
          <p:spPr>
            <a:xfrm>
              <a:off x="410444" y="3183427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upo 162"/>
          <p:cNvGrpSpPr/>
          <p:nvPr/>
        </p:nvGrpSpPr>
        <p:grpSpPr>
          <a:xfrm>
            <a:off x="410444" y="1180530"/>
            <a:ext cx="989281" cy="822698"/>
            <a:chOff x="410444" y="2643758"/>
            <a:chExt cx="989281" cy="822698"/>
          </a:xfrm>
        </p:grpSpPr>
        <p:sp>
          <p:nvSpPr>
            <p:cNvPr id="164" name="Retângulo 163"/>
            <p:cNvSpPr/>
            <p:nvPr/>
          </p:nvSpPr>
          <p:spPr>
            <a:xfrm>
              <a:off x="1255709" y="3298974"/>
              <a:ext cx="144016" cy="1674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65" name="Conector de seta reta 164"/>
            <p:cNvCxnSpPr/>
            <p:nvPr/>
          </p:nvCxnSpPr>
          <p:spPr>
            <a:xfrm flipH="1">
              <a:off x="410444" y="2643758"/>
              <a:ext cx="704171" cy="178143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de seta reta 165"/>
            <p:cNvCxnSpPr/>
            <p:nvPr/>
          </p:nvCxnSpPr>
          <p:spPr>
            <a:xfrm flipH="1">
              <a:off x="410444" y="282427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de seta reta 166"/>
            <p:cNvCxnSpPr/>
            <p:nvPr/>
          </p:nvCxnSpPr>
          <p:spPr>
            <a:xfrm flipH="1">
              <a:off x="410444" y="300828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de seta reta 167"/>
            <p:cNvCxnSpPr/>
            <p:nvPr/>
          </p:nvCxnSpPr>
          <p:spPr>
            <a:xfrm>
              <a:off x="611560" y="2643758"/>
              <a:ext cx="50405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ctor de seta reta 168"/>
            <p:cNvCxnSpPr/>
            <p:nvPr/>
          </p:nvCxnSpPr>
          <p:spPr>
            <a:xfrm>
              <a:off x="410444" y="282364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ctor de seta reta 169"/>
            <p:cNvCxnSpPr/>
            <p:nvPr/>
          </p:nvCxnSpPr>
          <p:spPr>
            <a:xfrm>
              <a:off x="410444" y="300353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de seta reta 170"/>
            <p:cNvCxnSpPr/>
            <p:nvPr/>
          </p:nvCxnSpPr>
          <p:spPr>
            <a:xfrm>
              <a:off x="410444" y="3183427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upo 171"/>
          <p:cNvGrpSpPr/>
          <p:nvPr/>
        </p:nvGrpSpPr>
        <p:grpSpPr>
          <a:xfrm>
            <a:off x="410444" y="4106986"/>
            <a:ext cx="989281" cy="822698"/>
            <a:chOff x="410444" y="2643758"/>
            <a:chExt cx="989281" cy="822698"/>
          </a:xfrm>
        </p:grpSpPr>
        <p:sp>
          <p:nvSpPr>
            <p:cNvPr id="173" name="Retângulo 172"/>
            <p:cNvSpPr/>
            <p:nvPr/>
          </p:nvSpPr>
          <p:spPr>
            <a:xfrm>
              <a:off x="1255709" y="3298974"/>
              <a:ext cx="144016" cy="1674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74" name="Conector de seta reta 173"/>
            <p:cNvCxnSpPr/>
            <p:nvPr/>
          </p:nvCxnSpPr>
          <p:spPr>
            <a:xfrm flipH="1">
              <a:off x="410444" y="2643758"/>
              <a:ext cx="704171" cy="178143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ctor de seta reta 174"/>
            <p:cNvCxnSpPr/>
            <p:nvPr/>
          </p:nvCxnSpPr>
          <p:spPr>
            <a:xfrm flipH="1">
              <a:off x="410444" y="282427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ector de seta reta 175"/>
            <p:cNvCxnSpPr/>
            <p:nvPr/>
          </p:nvCxnSpPr>
          <p:spPr>
            <a:xfrm flipH="1">
              <a:off x="410444" y="300828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ector de seta reta 176"/>
            <p:cNvCxnSpPr/>
            <p:nvPr/>
          </p:nvCxnSpPr>
          <p:spPr>
            <a:xfrm>
              <a:off x="611560" y="2643758"/>
              <a:ext cx="50405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ector de seta reta 177"/>
            <p:cNvCxnSpPr/>
            <p:nvPr/>
          </p:nvCxnSpPr>
          <p:spPr>
            <a:xfrm>
              <a:off x="410444" y="282364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ector de seta reta 178"/>
            <p:cNvCxnSpPr/>
            <p:nvPr/>
          </p:nvCxnSpPr>
          <p:spPr>
            <a:xfrm>
              <a:off x="410444" y="300353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ector de seta reta 179"/>
            <p:cNvCxnSpPr/>
            <p:nvPr/>
          </p:nvCxnSpPr>
          <p:spPr>
            <a:xfrm>
              <a:off x="410444" y="3183427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upo 180"/>
          <p:cNvGrpSpPr/>
          <p:nvPr/>
        </p:nvGrpSpPr>
        <p:grpSpPr>
          <a:xfrm>
            <a:off x="3106316" y="911374"/>
            <a:ext cx="262094" cy="262094"/>
            <a:chOff x="1889900" y="683468"/>
            <a:chExt cx="670936" cy="670936"/>
          </a:xfrm>
        </p:grpSpPr>
        <p:sp>
          <p:nvSpPr>
            <p:cNvPr id="182" name="Retângulo 181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3" name="Retângulo 182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4" name="Grupo 183"/>
          <p:cNvGrpSpPr/>
          <p:nvPr/>
        </p:nvGrpSpPr>
        <p:grpSpPr>
          <a:xfrm>
            <a:off x="4233869" y="1427739"/>
            <a:ext cx="262094" cy="262094"/>
            <a:chOff x="1889900" y="683468"/>
            <a:chExt cx="670936" cy="670936"/>
          </a:xfrm>
        </p:grpSpPr>
        <p:sp>
          <p:nvSpPr>
            <p:cNvPr id="185" name="Retângulo 18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6" name="Retângulo 18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93" name="Grupo 192"/>
          <p:cNvGrpSpPr/>
          <p:nvPr/>
        </p:nvGrpSpPr>
        <p:grpSpPr>
          <a:xfrm>
            <a:off x="4233869" y="3656138"/>
            <a:ext cx="262094" cy="262094"/>
            <a:chOff x="1889900" y="683468"/>
            <a:chExt cx="670936" cy="670936"/>
          </a:xfrm>
        </p:grpSpPr>
        <p:sp>
          <p:nvSpPr>
            <p:cNvPr id="194" name="Retângulo 193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5" name="Retângulo 194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96" name="Grupo 195"/>
          <p:cNvGrpSpPr/>
          <p:nvPr/>
        </p:nvGrpSpPr>
        <p:grpSpPr>
          <a:xfrm>
            <a:off x="5362648" y="4149003"/>
            <a:ext cx="262094" cy="262094"/>
            <a:chOff x="1889900" y="683468"/>
            <a:chExt cx="670936" cy="670936"/>
          </a:xfrm>
        </p:grpSpPr>
        <p:sp>
          <p:nvSpPr>
            <p:cNvPr id="197" name="Retângulo 19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8" name="Retângulo 19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3" name="Grupo 112"/>
          <p:cNvGrpSpPr/>
          <p:nvPr/>
        </p:nvGrpSpPr>
        <p:grpSpPr>
          <a:xfrm>
            <a:off x="212853" y="829269"/>
            <a:ext cx="741214" cy="741214"/>
            <a:chOff x="1889900" y="683468"/>
            <a:chExt cx="670936" cy="670936"/>
          </a:xfrm>
        </p:grpSpPr>
        <p:sp>
          <p:nvSpPr>
            <p:cNvPr id="114" name="Retângulo 113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Retângulo 114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6" name="Grupo 115"/>
          <p:cNvGrpSpPr/>
          <p:nvPr/>
        </p:nvGrpSpPr>
        <p:grpSpPr>
          <a:xfrm>
            <a:off x="212853" y="2285782"/>
            <a:ext cx="741214" cy="741214"/>
            <a:chOff x="1889900" y="683468"/>
            <a:chExt cx="670936" cy="670936"/>
          </a:xfrm>
        </p:grpSpPr>
        <p:sp>
          <p:nvSpPr>
            <p:cNvPr id="117" name="Retângulo 11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8" name="Retângulo 11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9" name="Grupo 118"/>
          <p:cNvGrpSpPr/>
          <p:nvPr/>
        </p:nvGrpSpPr>
        <p:grpSpPr>
          <a:xfrm>
            <a:off x="212853" y="3748083"/>
            <a:ext cx="741214" cy="741214"/>
            <a:chOff x="1889900" y="683468"/>
            <a:chExt cx="670936" cy="670936"/>
          </a:xfrm>
        </p:grpSpPr>
        <p:sp>
          <p:nvSpPr>
            <p:cNvPr id="121" name="Retângulo 120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2" name="Retângulo 121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123" name="Tabela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24" name="Retângulo 123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5" name="Retângulo 124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26" name="Tabela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616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031725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548088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922548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029383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469790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778739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87598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174100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698054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515764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756005" y="1362034"/>
            <a:ext cx="741214" cy="741214"/>
            <a:chOff x="1889900" y="683468"/>
            <a:chExt cx="670936" cy="670936"/>
          </a:xfrm>
        </p:grpSpPr>
        <p:sp>
          <p:nvSpPr>
            <p:cNvPr id="39" name="Retângulo 3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Retângulo 12"/>
          <p:cNvSpPr/>
          <p:nvPr/>
        </p:nvSpPr>
        <p:spPr>
          <a:xfrm>
            <a:off x="4572000" y="544512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900" i="1" dirty="0">
                <a:hlinkClick r:id="rId2"/>
              </a:rPr>
              <a:t>https://cs231n.github.io/convolutional-networks</a:t>
            </a:r>
            <a:r>
              <a:rPr lang="pt-BR" sz="900" i="1" dirty="0" smtClean="0">
                <a:hlinkClick r:id="rId2"/>
              </a:rPr>
              <a:t>/</a:t>
            </a:r>
            <a:r>
              <a:rPr lang="pt-BR" sz="900" i="1" dirty="0" smtClean="0"/>
              <a:t> </a:t>
            </a:r>
            <a:endParaRPr lang="pt-BR" sz="900" i="1" dirty="0"/>
          </a:p>
        </p:txBody>
      </p: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756005" y="2818547"/>
            <a:ext cx="741214" cy="741214"/>
            <a:chOff x="1889900" y="683468"/>
            <a:chExt cx="670936" cy="670936"/>
          </a:xfrm>
        </p:grpSpPr>
        <p:sp>
          <p:nvSpPr>
            <p:cNvPr id="67" name="Retângulo 6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756005" y="4280848"/>
            <a:ext cx="741214" cy="741214"/>
            <a:chOff x="1889900" y="683468"/>
            <a:chExt cx="670936" cy="670936"/>
          </a:xfrm>
        </p:grpSpPr>
        <p:sp>
          <p:nvSpPr>
            <p:cNvPr id="70" name="Retângulo 6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239822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795263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72" name="Grupo 71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73" name="Retângulo 7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76" name="Retângulo 7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79" name="Retângulo 7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75568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079793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-38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862264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410444" y="2643758"/>
            <a:ext cx="989281" cy="822698"/>
            <a:chOff x="410444" y="2643758"/>
            <a:chExt cx="989281" cy="822698"/>
          </a:xfrm>
        </p:grpSpPr>
        <p:sp>
          <p:nvSpPr>
            <p:cNvPr id="17" name="Retângulo 16"/>
            <p:cNvSpPr/>
            <p:nvPr/>
          </p:nvSpPr>
          <p:spPr>
            <a:xfrm>
              <a:off x="1255709" y="3298974"/>
              <a:ext cx="144016" cy="1674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9" name="Conector de seta reta 18"/>
            <p:cNvCxnSpPr/>
            <p:nvPr/>
          </p:nvCxnSpPr>
          <p:spPr>
            <a:xfrm flipH="1">
              <a:off x="410444" y="2643758"/>
              <a:ext cx="704171" cy="178143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de seta reta 25"/>
            <p:cNvCxnSpPr/>
            <p:nvPr/>
          </p:nvCxnSpPr>
          <p:spPr>
            <a:xfrm flipH="1">
              <a:off x="410444" y="282427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>
              <a:off x="410444" y="300828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/>
            <p:cNvCxnSpPr/>
            <p:nvPr/>
          </p:nvCxnSpPr>
          <p:spPr>
            <a:xfrm>
              <a:off x="611560" y="2643758"/>
              <a:ext cx="50405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/>
            <p:cNvCxnSpPr/>
            <p:nvPr/>
          </p:nvCxnSpPr>
          <p:spPr>
            <a:xfrm>
              <a:off x="410444" y="282364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>
              <a:off x="410444" y="300353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/>
            <p:cNvCxnSpPr/>
            <p:nvPr/>
          </p:nvCxnSpPr>
          <p:spPr>
            <a:xfrm>
              <a:off x="410444" y="3183427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upo 101"/>
          <p:cNvGrpSpPr/>
          <p:nvPr/>
        </p:nvGrpSpPr>
        <p:grpSpPr>
          <a:xfrm>
            <a:off x="410444" y="1180530"/>
            <a:ext cx="989281" cy="822698"/>
            <a:chOff x="410444" y="2643758"/>
            <a:chExt cx="989281" cy="822698"/>
          </a:xfrm>
        </p:grpSpPr>
        <p:sp>
          <p:nvSpPr>
            <p:cNvPr id="118" name="Retângulo 117"/>
            <p:cNvSpPr/>
            <p:nvPr/>
          </p:nvSpPr>
          <p:spPr>
            <a:xfrm>
              <a:off x="1255709" y="3298974"/>
              <a:ext cx="144016" cy="1674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19" name="Conector de seta reta 118"/>
            <p:cNvCxnSpPr/>
            <p:nvPr/>
          </p:nvCxnSpPr>
          <p:spPr>
            <a:xfrm flipH="1">
              <a:off x="410444" y="2643758"/>
              <a:ext cx="704171" cy="178143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/>
            <p:cNvCxnSpPr/>
            <p:nvPr/>
          </p:nvCxnSpPr>
          <p:spPr>
            <a:xfrm flipH="1">
              <a:off x="410444" y="282427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/>
            <p:cNvCxnSpPr/>
            <p:nvPr/>
          </p:nvCxnSpPr>
          <p:spPr>
            <a:xfrm flipH="1">
              <a:off x="410444" y="300828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/>
            <p:cNvCxnSpPr/>
            <p:nvPr/>
          </p:nvCxnSpPr>
          <p:spPr>
            <a:xfrm>
              <a:off x="611560" y="2643758"/>
              <a:ext cx="50405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/>
            <p:cNvCxnSpPr/>
            <p:nvPr/>
          </p:nvCxnSpPr>
          <p:spPr>
            <a:xfrm>
              <a:off x="410444" y="282364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/>
            <p:cNvCxnSpPr/>
            <p:nvPr/>
          </p:nvCxnSpPr>
          <p:spPr>
            <a:xfrm>
              <a:off x="410444" y="300353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de seta reta 125"/>
            <p:cNvCxnSpPr/>
            <p:nvPr/>
          </p:nvCxnSpPr>
          <p:spPr>
            <a:xfrm>
              <a:off x="410444" y="3183427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upo 126"/>
          <p:cNvGrpSpPr/>
          <p:nvPr/>
        </p:nvGrpSpPr>
        <p:grpSpPr>
          <a:xfrm>
            <a:off x="410444" y="4106986"/>
            <a:ext cx="989281" cy="822698"/>
            <a:chOff x="410444" y="2643758"/>
            <a:chExt cx="989281" cy="822698"/>
          </a:xfrm>
        </p:grpSpPr>
        <p:sp>
          <p:nvSpPr>
            <p:cNvPr id="128" name="Retângulo 127"/>
            <p:cNvSpPr/>
            <p:nvPr/>
          </p:nvSpPr>
          <p:spPr>
            <a:xfrm>
              <a:off x="1255709" y="3298974"/>
              <a:ext cx="144016" cy="1674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29" name="Conector de seta reta 128"/>
            <p:cNvCxnSpPr/>
            <p:nvPr/>
          </p:nvCxnSpPr>
          <p:spPr>
            <a:xfrm flipH="1">
              <a:off x="410444" y="2643758"/>
              <a:ext cx="704171" cy="178143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de seta reta 129"/>
            <p:cNvCxnSpPr/>
            <p:nvPr/>
          </p:nvCxnSpPr>
          <p:spPr>
            <a:xfrm flipH="1">
              <a:off x="410444" y="282427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ctor de seta reta 130"/>
            <p:cNvCxnSpPr/>
            <p:nvPr/>
          </p:nvCxnSpPr>
          <p:spPr>
            <a:xfrm flipH="1">
              <a:off x="410444" y="300828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de seta reta 131"/>
            <p:cNvCxnSpPr/>
            <p:nvPr/>
          </p:nvCxnSpPr>
          <p:spPr>
            <a:xfrm>
              <a:off x="611560" y="2643758"/>
              <a:ext cx="50405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ctor de seta reta 132"/>
            <p:cNvCxnSpPr/>
            <p:nvPr/>
          </p:nvCxnSpPr>
          <p:spPr>
            <a:xfrm>
              <a:off x="410444" y="282364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ector de seta reta 133"/>
            <p:cNvCxnSpPr/>
            <p:nvPr/>
          </p:nvCxnSpPr>
          <p:spPr>
            <a:xfrm>
              <a:off x="410444" y="300353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ector de seta reta 134"/>
            <p:cNvCxnSpPr/>
            <p:nvPr/>
          </p:nvCxnSpPr>
          <p:spPr>
            <a:xfrm>
              <a:off x="410444" y="3183427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upo 108"/>
          <p:cNvGrpSpPr/>
          <p:nvPr/>
        </p:nvGrpSpPr>
        <p:grpSpPr>
          <a:xfrm>
            <a:off x="5902107" y="2481133"/>
            <a:ext cx="262094" cy="262094"/>
            <a:chOff x="1889900" y="683468"/>
            <a:chExt cx="670936" cy="670936"/>
          </a:xfrm>
        </p:grpSpPr>
        <p:sp>
          <p:nvSpPr>
            <p:cNvPr id="110" name="Retângulo 10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2" name="Grupo 111"/>
          <p:cNvGrpSpPr/>
          <p:nvPr/>
        </p:nvGrpSpPr>
        <p:grpSpPr>
          <a:xfrm>
            <a:off x="3646085" y="3694687"/>
            <a:ext cx="262094" cy="262094"/>
            <a:chOff x="1889900" y="683468"/>
            <a:chExt cx="670936" cy="670936"/>
          </a:xfrm>
        </p:grpSpPr>
        <p:sp>
          <p:nvSpPr>
            <p:cNvPr id="113" name="Retângulo 11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4" name="Retângulo 11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5" name="Grupo 114"/>
          <p:cNvGrpSpPr/>
          <p:nvPr/>
        </p:nvGrpSpPr>
        <p:grpSpPr>
          <a:xfrm>
            <a:off x="3645775" y="1452362"/>
            <a:ext cx="262094" cy="262094"/>
            <a:chOff x="1889900" y="683468"/>
            <a:chExt cx="670936" cy="670936"/>
          </a:xfrm>
        </p:grpSpPr>
        <p:sp>
          <p:nvSpPr>
            <p:cNvPr id="116" name="Retângulo 11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7" name="Retângulo 11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6" name="Grupo 135"/>
          <p:cNvGrpSpPr/>
          <p:nvPr/>
        </p:nvGrpSpPr>
        <p:grpSpPr>
          <a:xfrm>
            <a:off x="4773328" y="1968727"/>
            <a:ext cx="262094" cy="262094"/>
            <a:chOff x="1889900" y="683468"/>
            <a:chExt cx="670936" cy="670936"/>
          </a:xfrm>
        </p:grpSpPr>
        <p:sp>
          <p:nvSpPr>
            <p:cNvPr id="137" name="Retângulo 13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8" name="Retângulo 13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9" name="Grupo 138"/>
          <p:cNvGrpSpPr/>
          <p:nvPr/>
        </p:nvGrpSpPr>
        <p:grpSpPr>
          <a:xfrm>
            <a:off x="4773328" y="4197126"/>
            <a:ext cx="262094" cy="262094"/>
            <a:chOff x="1889900" y="683468"/>
            <a:chExt cx="670936" cy="670936"/>
          </a:xfrm>
        </p:grpSpPr>
        <p:sp>
          <p:nvSpPr>
            <p:cNvPr id="140" name="Retângulo 13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1" name="Retângulo 14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2" name="Grupo 141"/>
          <p:cNvGrpSpPr/>
          <p:nvPr/>
        </p:nvGrpSpPr>
        <p:grpSpPr>
          <a:xfrm>
            <a:off x="5902107" y="4689991"/>
            <a:ext cx="262094" cy="262094"/>
            <a:chOff x="1889900" y="683468"/>
            <a:chExt cx="670936" cy="670936"/>
          </a:xfrm>
        </p:grpSpPr>
        <p:sp>
          <p:nvSpPr>
            <p:cNvPr id="143" name="Retângulo 14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Retângulo 14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145" name="Tabela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46" name="Retângulo 145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7" name="Retângulo 146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48" name="Tabela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98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Pipelines de classificação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3528" y="574637"/>
            <a:ext cx="50405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pt-BR" sz="1400" dirty="0" smtClean="0">
                <a:solidFill>
                  <a:schemeClr val="tx1"/>
                </a:solidFill>
              </a:rPr>
              <a:t>Pipeline clássico de classificação de imagens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323528" y="2749410"/>
            <a:ext cx="50405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pt-BR" sz="1400" dirty="0" err="1" smtClean="0">
                <a:solidFill>
                  <a:schemeClr val="tx1"/>
                </a:solidFill>
              </a:rPr>
              <a:t>Deep</a:t>
            </a:r>
            <a:r>
              <a:rPr lang="pt-BR" sz="1400" dirty="0" smtClean="0">
                <a:solidFill>
                  <a:schemeClr val="tx1"/>
                </a:solidFill>
              </a:rPr>
              <a:t> Learning</a:t>
            </a:r>
            <a:endParaRPr lang="pt-BR" sz="1400" dirty="0">
              <a:solidFill>
                <a:schemeClr val="tx1"/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323528" y="862669"/>
            <a:ext cx="8496944" cy="770384"/>
            <a:chOff x="323528" y="1419622"/>
            <a:chExt cx="8496944" cy="770384"/>
          </a:xfrm>
        </p:grpSpPr>
        <p:sp>
          <p:nvSpPr>
            <p:cNvPr id="9" name="Retângulo 8"/>
            <p:cNvSpPr/>
            <p:nvPr/>
          </p:nvSpPr>
          <p:spPr>
            <a:xfrm>
              <a:off x="323528" y="141962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Imagem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3851920" y="141962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Extração de características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7380312" y="141962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Classificador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Conector de seta reta 11"/>
            <p:cNvCxnSpPr>
              <a:endCxn id="10" idx="1"/>
            </p:cNvCxnSpPr>
            <p:nvPr/>
          </p:nvCxnSpPr>
          <p:spPr>
            <a:xfrm>
              <a:off x="1763688" y="1804814"/>
              <a:ext cx="20882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/>
            <p:cNvCxnSpPr>
              <a:stCxn id="10" idx="3"/>
              <a:endCxn id="11" idx="1"/>
            </p:cNvCxnSpPr>
            <p:nvPr/>
          </p:nvCxnSpPr>
          <p:spPr>
            <a:xfrm>
              <a:off x="5292080" y="1804814"/>
              <a:ext cx="20882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o 13"/>
          <p:cNvGrpSpPr/>
          <p:nvPr/>
        </p:nvGrpSpPr>
        <p:grpSpPr>
          <a:xfrm>
            <a:off x="323528" y="3037442"/>
            <a:ext cx="8496944" cy="770384"/>
            <a:chOff x="323528" y="3579862"/>
            <a:chExt cx="8496944" cy="770384"/>
          </a:xfrm>
        </p:grpSpPr>
        <p:sp>
          <p:nvSpPr>
            <p:cNvPr id="15" name="Retângulo 14"/>
            <p:cNvSpPr/>
            <p:nvPr/>
          </p:nvSpPr>
          <p:spPr>
            <a:xfrm>
              <a:off x="323528" y="357986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Imagem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3851920" y="357986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Extração de características</a:t>
              </a:r>
            </a:p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(médio-nível)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380312" y="357986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Classificador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5616116" y="357986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Extração de características</a:t>
              </a:r>
            </a:p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(alto-nível)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2087724" y="357986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Extração de características</a:t>
              </a:r>
            </a:p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(baixo-nível)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Conector de seta reta 19"/>
            <p:cNvCxnSpPr>
              <a:stCxn id="15" idx="3"/>
              <a:endCxn id="19" idx="1"/>
            </p:cNvCxnSpPr>
            <p:nvPr/>
          </p:nvCxnSpPr>
          <p:spPr>
            <a:xfrm>
              <a:off x="1763688" y="3965054"/>
              <a:ext cx="3240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/>
            <p:cNvCxnSpPr>
              <a:stCxn id="19" idx="3"/>
              <a:endCxn id="16" idx="1"/>
            </p:cNvCxnSpPr>
            <p:nvPr/>
          </p:nvCxnSpPr>
          <p:spPr>
            <a:xfrm>
              <a:off x="3527884" y="3965054"/>
              <a:ext cx="3240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/>
            <p:cNvCxnSpPr>
              <a:stCxn id="16" idx="3"/>
              <a:endCxn id="18" idx="1"/>
            </p:cNvCxnSpPr>
            <p:nvPr/>
          </p:nvCxnSpPr>
          <p:spPr>
            <a:xfrm>
              <a:off x="5292080" y="3965054"/>
              <a:ext cx="3240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/>
            <p:cNvCxnSpPr>
              <a:stCxn id="18" idx="3"/>
              <a:endCxn id="17" idx="1"/>
            </p:cNvCxnSpPr>
            <p:nvPr/>
          </p:nvCxnSpPr>
          <p:spPr>
            <a:xfrm>
              <a:off x="7056276" y="3965054"/>
              <a:ext cx="3240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tângulo 23"/>
          <p:cNvSpPr/>
          <p:nvPr/>
        </p:nvSpPr>
        <p:spPr>
          <a:xfrm>
            <a:off x="3851920" y="1860054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MANUAL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7380312" y="1860054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TREINAVEL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7380312" y="4057135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TREINAVEL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2087724" y="4057135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TREINAVEL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3851920" y="4057135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TREINAVEL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5616116" y="4057135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TREINAVEL</a:t>
            </a:r>
            <a:endParaRPr lang="pt-BR" sz="1400" b="1" dirty="0">
              <a:solidFill>
                <a:schemeClr val="tx1"/>
              </a:solidFill>
            </a:endParaRPr>
          </a:p>
        </p:txBody>
      </p:sp>
      <p:cxnSp>
        <p:nvCxnSpPr>
          <p:cNvPr id="30" name="Conector de seta reta 29"/>
          <p:cNvCxnSpPr>
            <a:stCxn id="26" idx="0"/>
            <a:endCxn id="17" idx="2"/>
          </p:cNvCxnSpPr>
          <p:nvPr/>
        </p:nvCxnSpPr>
        <p:spPr>
          <a:xfrm flipV="1">
            <a:off x="8100392" y="3807826"/>
            <a:ext cx="0" cy="2493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>
            <a:stCxn id="29" idx="0"/>
            <a:endCxn id="18" idx="2"/>
          </p:cNvCxnSpPr>
          <p:nvPr/>
        </p:nvCxnSpPr>
        <p:spPr>
          <a:xfrm flipV="1">
            <a:off x="6336196" y="3807826"/>
            <a:ext cx="0" cy="2493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>
            <a:stCxn id="25" idx="0"/>
            <a:endCxn id="11" idx="2"/>
          </p:cNvCxnSpPr>
          <p:nvPr/>
        </p:nvCxnSpPr>
        <p:spPr>
          <a:xfrm flipV="1">
            <a:off x="8100392" y="1633053"/>
            <a:ext cx="0" cy="22700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>
            <a:stCxn id="24" idx="0"/>
            <a:endCxn id="10" idx="2"/>
          </p:cNvCxnSpPr>
          <p:nvPr/>
        </p:nvCxnSpPr>
        <p:spPr>
          <a:xfrm flipV="1">
            <a:off x="4572000" y="1633053"/>
            <a:ext cx="0" cy="22700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8" idx="0"/>
            <a:endCxn id="16" idx="2"/>
          </p:cNvCxnSpPr>
          <p:nvPr/>
        </p:nvCxnSpPr>
        <p:spPr>
          <a:xfrm flipV="1">
            <a:off x="4572000" y="3807826"/>
            <a:ext cx="0" cy="2493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>
            <a:stCxn id="27" idx="0"/>
            <a:endCxn id="19" idx="2"/>
          </p:cNvCxnSpPr>
          <p:nvPr/>
        </p:nvCxnSpPr>
        <p:spPr>
          <a:xfrm flipV="1">
            <a:off x="2807804" y="3807826"/>
            <a:ext cx="0" cy="2493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ângulo 35"/>
          <p:cNvSpPr/>
          <p:nvPr/>
        </p:nvSpPr>
        <p:spPr>
          <a:xfrm>
            <a:off x="0" y="465998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i="1" dirty="0"/>
              <a:t>Yann </a:t>
            </a:r>
            <a:r>
              <a:rPr lang="en-US" sz="1100" i="1" dirty="0" err="1"/>
              <a:t>LeCun’s</a:t>
            </a:r>
            <a:r>
              <a:rPr lang="en-US" sz="1100" i="1" dirty="0"/>
              <a:t> Deep Learning Course at CDS - SPRING 2021 </a:t>
            </a:r>
            <a:endParaRPr lang="pt-BR" sz="1100" i="1" dirty="0"/>
          </a:p>
        </p:txBody>
      </p:sp>
    </p:spTree>
    <p:extLst>
      <p:ext uri="{BB962C8B-B14F-4D97-AF65-F5344CB8AC3E}">
        <p14:creationId xmlns:p14="http://schemas.microsoft.com/office/powerpoint/2010/main" val="159052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642320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71086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390224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741949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871162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764372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240794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791182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548229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526164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Retângulo 12"/>
          <p:cNvSpPr/>
          <p:nvPr/>
        </p:nvSpPr>
        <p:spPr>
          <a:xfrm>
            <a:off x="4572000" y="544512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900" i="1" dirty="0">
                <a:hlinkClick r:id="rId2"/>
              </a:rPr>
              <a:t>https://cs231n.github.io/convolutional-networks</a:t>
            </a:r>
            <a:r>
              <a:rPr lang="pt-BR" sz="900" i="1" dirty="0" smtClean="0">
                <a:hlinkClick r:id="rId2"/>
              </a:rPr>
              <a:t>/</a:t>
            </a:r>
            <a:r>
              <a:rPr lang="pt-BR" sz="900" i="1" dirty="0" smtClean="0"/>
              <a:t> </a:t>
            </a:r>
            <a:endParaRPr lang="pt-BR" sz="900" i="1" dirty="0"/>
          </a:p>
        </p:txBody>
      </p: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799940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365156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72" name="Grupo 71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73" name="Retângulo 7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76" name="Retângulo 7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79" name="Retângulo 7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175893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39128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-38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363590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59" name="Tabela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0" name="Retângulo 59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62" name="Tabela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32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upo 110"/>
          <p:cNvGrpSpPr/>
          <p:nvPr/>
        </p:nvGrpSpPr>
        <p:grpSpPr>
          <a:xfrm>
            <a:off x="2963836" y="3085263"/>
            <a:ext cx="3778111" cy="1718650"/>
            <a:chOff x="2963837" y="880214"/>
            <a:chExt cx="3778111" cy="1718650"/>
          </a:xfrm>
        </p:grpSpPr>
        <p:sp>
          <p:nvSpPr>
            <p:cNvPr id="112" name="Seta para a direita 111"/>
            <p:cNvSpPr/>
            <p:nvPr/>
          </p:nvSpPr>
          <p:spPr>
            <a:xfrm>
              <a:off x="2963837" y="880214"/>
              <a:ext cx="3778111" cy="1718650"/>
            </a:xfrm>
            <a:prstGeom prst="rightArrow">
              <a:avLst>
                <a:gd name="adj1" fmla="val 79851"/>
                <a:gd name="adj2" fmla="val 269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tângulo 112"/>
                <p:cNvSpPr/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/>
                          </a:rPr>
                          <m:t>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3" name="Retângulo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r="-6061" b="-114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o 17"/>
          <p:cNvGrpSpPr/>
          <p:nvPr/>
        </p:nvGrpSpPr>
        <p:grpSpPr>
          <a:xfrm>
            <a:off x="2963837" y="880214"/>
            <a:ext cx="3778111" cy="1718650"/>
            <a:chOff x="2963837" y="880214"/>
            <a:chExt cx="3778111" cy="1718650"/>
          </a:xfrm>
        </p:grpSpPr>
        <p:sp>
          <p:nvSpPr>
            <p:cNvPr id="87" name="Seta para a direita 86"/>
            <p:cNvSpPr/>
            <p:nvPr/>
          </p:nvSpPr>
          <p:spPr>
            <a:xfrm>
              <a:off x="2963837" y="880214"/>
              <a:ext cx="3778111" cy="1718650"/>
            </a:xfrm>
            <a:prstGeom prst="rightArrow">
              <a:avLst>
                <a:gd name="adj1" fmla="val 79851"/>
                <a:gd name="adj2" fmla="val 269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tângulo 15"/>
                <p:cNvSpPr/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/>
                          </a:rPr>
                          <m:t>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6" name="Retângulo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6061"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88" name="Tabela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971453"/>
              </p:ext>
            </p:extLst>
          </p:nvPr>
        </p:nvGraphicFramePr>
        <p:xfrm>
          <a:off x="6741948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9" name="Retângulo 88"/>
          <p:cNvSpPr/>
          <p:nvPr/>
        </p:nvSpPr>
        <p:spPr>
          <a:xfrm>
            <a:off x="6741948" y="1105488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9" name="Tabela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543806"/>
              </p:ext>
            </p:extLst>
          </p:nvPr>
        </p:nvGraphicFramePr>
        <p:xfrm>
          <a:off x="6741948" y="350966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0" name="Retângulo 109"/>
          <p:cNvSpPr/>
          <p:nvPr/>
        </p:nvSpPr>
        <p:spPr>
          <a:xfrm>
            <a:off x="6741948" y="3324376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364736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833751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052337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279944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585174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662860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170330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301402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625650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048753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572000" y="544512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900" i="1" dirty="0">
                <a:hlinkClick r:id="rId4"/>
              </a:rPr>
              <a:t>https://cs231n.github.io/convolutional-networks</a:t>
            </a:r>
            <a:r>
              <a:rPr lang="pt-BR" sz="900" i="1" dirty="0" smtClean="0">
                <a:hlinkClick r:id="rId4"/>
              </a:rPr>
              <a:t>/</a:t>
            </a:r>
            <a:r>
              <a:rPr lang="pt-BR" sz="900" i="1" dirty="0" smtClean="0"/>
              <a:t> </a:t>
            </a:r>
            <a:endParaRPr lang="pt-BR" sz="900" i="1" dirty="0"/>
          </a:p>
        </p:txBody>
      </p: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604866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18381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6" name="Tabela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379598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7" name="Retângulo 106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0" name="Retângulo 119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014325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965606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-38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752612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8" name="Tabela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871518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27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upo 110"/>
          <p:cNvGrpSpPr/>
          <p:nvPr/>
        </p:nvGrpSpPr>
        <p:grpSpPr>
          <a:xfrm>
            <a:off x="2963836" y="3085263"/>
            <a:ext cx="3778111" cy="1718650"/>
            <a:chOff x="2963837" y="880214"/>
            <a:chExt cx="3778111" cy="1718650"/>
          </a:xfrm>
        </p:grpSpPr>
        <p:sp>
          <p:nvSpPr>
            <p:cNvPr id="112" name="Seta para a direita 111"/>
            <p:cNvSpPr/>
            <p:nvPr/>
          </p:nvSpPr>
          <p:spPr>
            <a:xfrm>
              <a:off x="2963837" y="880214"/>
              <a:ext cx="3778111" cy="1718650"/>
            </a:xfrm>
            <a:prstGeom prst="rightArrow">
              <a:avLst>
                <a:gd name="adj1" fmla="val 79851"/>
                <a:gd name="adj2" fmla="val 269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tângulo 112"/>
                <p:cNvSpPr/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/>
                          </a:rPr>
                          <m:t>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3" name="Retângulo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r="-6061" b="-114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o 17"/>
          <p:cNvGrpSpPr/>
          <p:nvPr/>
        </p:nvGrpSpPr>
        <p:grpSpPr>
          <a:xfrm>
            <a:off x="2963837" y="880214"/>
            <a:ext cx="3778111" cy="1718650"/>
            <a:chOff x="2963837" y="880214"/>
            <a:chExt cx="3778111" cy="1718650"/>
          </a:xfrm>
        </p:grpSpPr>
        <p:sp>
          <p:nvSpPr>
            <p:cNvPr id="87" name="Seta para a direita 86"/>
            <p:cNvSpPr/>
            <p:nvPr/>
          </p:nvSpPr>
          <p:spPr>
            <a:xfrm>
              <a:off x="2963837" y="880214"/>
              <a:ext cx="3778111" cy="1718650"/>
            </a:xfrm>
            <a:prstGeom prst="rightArrow">
              <a:avLst>
                <a:gd name="adj1" fmla="val 79851"/>
                <a:gd name="adj2" fmla="val 269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tângulo 15"/>
                <p:cNvSpPr/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/>
                          </a:rPr>
                          <m:t>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6" name="Retângulo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6061"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88" name="Tabela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442149"/>
              </p:ext>
            </p:extLst>
          </p:nvPr>
        </p:nvGraphicFramePr>
        <p:xfrm>
          <a:off x="6741948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9" name="Retângulo 88"/>
          <p:cNvSpPr/>
          <p:nvPr/>
        </p:nvSpPr>
        <p:spPr>
          <a:xfrm>
            <a:off x="6741948" y="1105488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9" name="Tabela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184463"/>
              </p:ext>
            </p:extLst>
          </p:nvPr>
        </p:nvGraphicFramePr>
        <p:xfrm>
          <a:off x="6741948" y="350966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-60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0" name="Retângulo 109"/>
          <p:cNvSpPr/>
          <p:nvPr/>
        </p:nvSpPr>
        <p:spPr>
          <a:xfrm>
            <a:off x="6741948" y="3324376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469267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602883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85353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026630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574801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784719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80901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98233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636227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701679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572000" y="544512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900" i="1" dirty="0">
                <a:hlinkClick r:id="rId4"/>
              </a:rPr>
              <a:t>https://cs231n.github.io/convolutional-networks</a:t>
            </a:r>
            <a:r>
              <a:rPr lang="pt-BR" sz="900" i="1" dirty="0" smtClean="0">
                <a:hlinkClick r:id="rId4"/>
              </a:rPr>
              <a:t>/</a:t>
            </a:r>
            <a:r>
              <a:rPr lang="pt-BR" sz="900" i="1" dirty="0" smtClean="0"/>
              <a:t> </a:t>
            </a:r>
            <a:endParaRPr lang="pt-BR" sz="900" i="1" dirty="0"/>
          </a:p>
        </p:txBody>
      </p: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16627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741131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6" name="Tabela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066280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7" name="Retângulo 106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0" name="Retângulo 119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699543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620902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-38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401674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8" name="Tabela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585808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80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upo 110"/>
          <p:cNvGrpSpPr/>
          <p:nvPr/>
        </p:nvGrpSpPr>
        <p:grpSpPr>
          <a:xfrm>
            <a:off x="2963836" y="3085263"/>
            <a:ext cx="3778111" cy="1718650"/>
            <a:chOff x="2963837" y="880214"/>
            <a:chExt cx="3778111" cy="1718650"/>
          </a:xfrm>
        </p:grpSpPr>
        <p:sp>
          <p:nvSpPr>
            <p:cNvPr id="112" name="Seta para a direita 111"/>
            <p:cNvSpPr/>
            <p:nvPr/>
          </p:nvSpPr>
          <p:spPr>
            <a:xfrm>
              <a:off x="2963837" y="880214"/>
              <a:ext cx="3778111" cy="1718650"/>
            </a:xfrm>
            <a:prstGeom prst="rightArrow">
              <a:avLst>
                <a:gd name="adj1" fmla="val 79851"/>
                <a:gd name="adj2" fmla="val 269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tângulo 112"/>
                <p:cNvSpPr/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/>
                          </a:rPr>
                          <m:t>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3" name="Retângulo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r="-6061" b="-114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o 17"/>
          <p:cNvGrpSpPr/>
          <p:nvPr/>
        </p:nvGrpSpPr>
        <p:grpSpPr>
          <a:xfrm>
            <a:off x="2963837" y="880214"/>
            <a:ext cx="3778111" cy="1718650"/>
            <a:chOff x="2963837" y="880214"/>
            <a:chExt cx="3778111" cy="1718650"/>
          </a:xfrm>
        </p:grpSpPr>
        <p:sp>
          <p:nvSpPr>
            <p:cNvPr id="87" name="Seta para a direita 86"/>
            <p:cNvSpPr/>
            <p:nvPr/>
          </p:nvSpPr>
          <p:spPr>
            <a:xfrm>
              <a:off x="2963837" y="880214"/>
              <a:ext cx="3778111" cy="1718650"/>
            </a:xfrm>
            <a:prstGeom prst="rightArrow">
              <a:avLst>
                <a:gd name="adj1" fmla="val 79851"/>
                <a:gd name="adj2" fmla="val 269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tângulo 15"/>
                <p:cNvSpPr/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/>
                          </a:rPr>
                          <m:t>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6" name="Retângulo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6061"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88" name="Tabela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634517"/>
              </p:ext>
            </p:extLst>
          </p:nvPr>
        </p:nvGraphicFramePr>
        <p:xfrm>
          <a:off x="6741948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9" name="Retângulo 88"/>
          <p:cNvSpPr/>
          <p:nvPr/>
        </p:nvSpPr>
        <p:spPr>
          <a:xfrm>
            <a:off x="6741948" y="1105488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9" name="Tabela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510897"/>
              </p:ext>
            </p:extLst>
          </p:nvPr>
        </p:nvGraphicFramePr>
        <p:xfrm>
          <a:off x="6741948" y="350966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-60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0" name="Retângulo 109"/>
          <p:cNvSpPr/>
          <p:nvPr/>
        </p:nvSpPr>
        <p:spPr>
          <a:xfrm>
            <a:off x="6741948" y="3324376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231828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204388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59311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369463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214292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20205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315528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95018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986886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488626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572000" y="544512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900" i="1" dirty="0">
                <a:hlinkClick r:id="rId4"/>
              </a:rPr>
              <a:t>https://cs231n.github.io/convolutional-networks</a:t>
            </a:r>
            <a:r>
              <a:rPr lang="pt-BR" sz="900" i="1" dirty="0" smtClean="0">
                <a:hlinkClick r:id="rId4"/>
              </a:rPr>
              <a:t>/</a:t>
            </a:r>
            <a:r>
              <a:rPr lang="pt-BR" sz="900" i="1" dirty="0" smtClean="0"/>
              <a:t> </a:t>
            </a:r>
            <a:endParaRPr lang="pt-BR" sz="900" i="1" dirty="0"/>
          </a:p>
        </p:txBody>
      </p: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602107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981092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6" name="Tabela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522073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7" name="Retângulo 106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0" name="Retângulo 119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993659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812581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-38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361505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8" name="Tabela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727734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659262"/>
              </p:ext>
            </p:extLst>
          </p:nvPr>
        </p:nvGraphicFramePr>
        <p:xfrm>
          <a:off x="8100000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Tabela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340425"/>
              </p:ext>
            </p:extLst>
          </p:nvPr>
        </p:nvGraphicFramePr>
        <p:xfrm>
          <a:off x="8100000" y="347954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3" name="Elipse 52"/>
              <p:cNvSpPr/>
              <p:nvPr/>
            </p:nvSpPr>
            <p:spPr>
              <a:xfrm>
                <a:off x="7744974" y="1614872"/>
                <a:ext cx="252000" cy="25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</a:rPr>
                        <m:t>𝑓</m:t>
                      </m:r>
                    </m:oMath>
                  </m:oMathPara>
                </a14:m>
                <a:endParaRPr lang="pt-BR" sz="1200" i="1" dirty="0">
                  <a:solidFill>
                    <a:schemeClr val="tx1"/>
                  </a:solidFill>
                  <a:latin typeface="Candara" panose="020E050203030302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Elips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974" y="1614872"/>
                <a:ext cx="252000" cy="252000"/>
              </a:xfrm>
              <a:prstGeom prst="ellipse">
                <a:avLst/>
              </a:prstGeom>
              <a:blipFill rotWithShape="1">
                <a:blip r:embed="rId5"/>
                <a:stretch>
                  <a:fillRect b="-44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tângulo 53"/>
          <p:cNvSpPr/>
          <p:nvPr/>
        </p:nvSpPr>
        <p:spPr>
          <a:xfrm>
            <a:off x="8100000" y="1105488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Elipse 54"/>
              <p:cNvSpPr/>
              <p:nvPr/>
            </p:nvSpPr>
            <p:spPr>
              <a:xfrm>
                <a:off x="7744974" y="3833664"/>
                <a:ext cx="252000" cy="25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</a:rPr>
                        <m:t>𝑓</m:t>
                      </m:r>
                    </m:oMath>
                  </m:oMathPara>
                </a14:m>
                <a:endParaRPr lang="pt-BR" sz="1200" i="1" dirty="0">
                  <a:solidFill>
                    <a:schemeClr val="tx1"/>
                  </a:solidFill>
                  <a:latin typeface="Candara" panose="020E050203030302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5" name="Elips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974" y="3833664"/>
                <a:ext cx="252000" cy="252000"/>
              </a:xfrm>
              <a:prstGeom prst="ellipse">
                <a:avLst/>
              </a:prstGeom>
              <a:blipFill rotWithShape="1">
                <a:blip r:embed="rId5"/>
                <a:stretch>
                  <a:fillRect b="-44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tângulo 55"/>
          <p:cNvSpPr/>
          <p:nvPr/>
        </p:nvSpPr>
        <p:spPr>
          <a:xfrm>
            <a:off x="8100000" y="3324376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58" name="Grupo 57"/>
          <p:cNvGrpSpPr/>
          <p:nvPr/>
        </p:nvGrpSpPr>
        <p:grpSpPr>
          <a:xfrm>
            <a:off x="7599643" y="4299942"/>
            <a:ext cx="542662" cy="466882"/>
            <a:chOff x="7599643" y="2893898"/>
            <a:chExt cx="542662" cy="466882"/>
          </a:xfrm>
        </p:grpSpPr>
        <p:grpSp>
          <p:nvGrpSpPr>
            <p:cNvPr id="59" name="Grupo 58"/>
            <p:cNvGrpSpPr/>
            <p:nvPr/>
          </p:nvGrpSpPr>
          <p:grpSpPr>
            <a:xfrm>
              <a:off x="7758988" y="3136900"/>
              <a:ext cx="223972" cy="223880"/>
              <a:chOff x="6441281" y="2383631"/>
              <a:chExt cx="327288" cy="327154"/>
            </a:xfrm>
          </p:grpSpPr>
          <p:sp>
            <p:nvSpPr>
              <p:cNvPr id="61" name="Retângulo 60"/>
              <p:cNvSpPr/>
              <p:nvPr/>
            </p:nvSpPr>
            <p:spPr>
              <a:xfrm>
                <a:off x="6444569" y="2386785"/>
                <a:ext cx="324000" cy="324000"/>
              </a:xfrm>
              <a:prstGeom prst="rect">
                <a:avLst/>
              </a:prstGeom>
              <a:solidFill>
                <a:srgbClr val="C0C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Forma livre 61"/>
              <p:cNvSpPr/>
              <p:nvPr/>
            </p:nvSpPr>
            <p:spPr>
              <a:xfrm>
                <a:off x="6441281" y="2383631"/>
                <a:ext cx="326232" cy="164307"/>
              </a:xfrm>
              <a:custGeom>
                <a:avLst/>
                <a:gdLst>
                  <a:gd name="connsiteX0" fmla="*/ 0 w 326232"/>
                  <a:gd name="connsiteY0" fmla="*/ 164307 h 164307"/>
                  <a:gd name="connsiteX1" fmla="*/ 166688 w 326232"/>
                  <a:gd name="connsiteY1" fmla="*/ 161925 h 164307"/>
                  <a:gd name="connsiteX2" fmla="*/ 326232 w 326232"/>
                  <a:gd name="connsiteY2" fmla="*/ 0 h 16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232" h="164307">
                    <a:moveTo>
                      <a:pt x="0" y="164307"/>
                    </a:moveTo>
                    <a:lnTo>
                      <a:pt x="166688" y="161925"/>
                    </a:lnTo>
                    <a:lnTo>
                      <a:pt x="326232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0" name="Retângulo 59"/>
            <p:cNvSpPr/>
            <p:nvPr/>
          </p:nvSpPr>
          <p:spPr>
            <a:xfrm>
              <a:off x="7599643" y="2893898"/>
              <a:ext cx="54266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050" b="0" dirty="0" err="1" smtClean="0">
                  <a:solidFill>
                    <a:schemeClr val="tx1"/>
                  </a:solidFill>
                </a:rPr>
                <a:t>ReLu</a:t>
              </a:r>
              <a:endParaRPr lang="pt-BR" sz="1050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upo 62"/>
          <p:cNvGrpSpPr/>
          <p:nvPr/>
        </p:nvGrpSpPr>
        <p:grpSpPr>
          <a:xfrm>
            <a:off x="7599643" y="2080394"/>
            <a:ext cx="542662" cy="466882"/>
            <a:chOff x="7599643" y="2893898"/>
            <a:chExt cx="542662" cy="466882"/>
          </a:xfrm>
        </p:grpSpPr>
        <p:grpSp>
          <p:nvGrpSpPr>
            <p:cNvPr id="64" name="Grupo 63"/>
            <p:cNvGrpSpPr/>
            <p:nvPr/>
          </p:nvGrpSpPr>
          <p:grpSpPr>
            <a:xfrm>
              <a:off x="7758988" y="3136900"/>
              <a:ext cx="223972" cy="223880"/>
              <a:chOff x="6441281" y="2383631"/>
              <a:chExt cx="327288" cy="327154"/>
            </a:xfrm>
          </p:grpSpPr>
          <p:sp>
            <p:nvSpPr>
              <p:cNvPr id="66" name="Retângulo 65"/>
              <p:cNvSpPr/>
              <p:nvPr/>
            </p:nvSpPr>
            <p:spPr>
              <a:xfrm>
                <a:off x="6444569" y="2386785"/>
                <a:ext cx="324000" cy="324000"/>
              </a:xfrm>
              <a:prstGeom prst="rect">
                <a:avLst/>
              </a:prstGeom>
              <a:solidFill>
                <a:srgbClr val="C0C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7" name="Forma livre 66"/>
              <p:cNvSpPr/>
              <p:nvPr/>
            </p:nvSpPr>
            <p:spPr>
              <a:xfrm>
                <a:off x="6441281" y="2383631"/>
                <a:ext cx="326232" cy="164307"/>
              </a:xfrm>
              <a:custGeom>
                <a:avLst/>
                <a:gdLst>
                  <a:gd name="connsiteX0" fmla="*/ 0 w 326232"/>
                  <a:gd name="connsiteY0" fmla="*/ 164307 h 164307"/>
                  <a:gd name="connsiteX1" fmla="*/ 166688 w 326232"/>
                  <a:gd name="connsiteY1" fmla="*/ 161925 h 164307"/>
                  <a:gd name="connsiteX2" fmla="*/ 326232 w 326232"/>
                  <a:gd name="connsiteY2" fmla="*/ 0 h 16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232" h="164307">
                    <a:moveTo>
                      <a:pt x="0" y="164307"/>
                    </a:moveTo>
                    <a:lnTo>
                      <a:pt x="166688" y="161925"/>
                    </a:lnTo>
                    <a:lnTo>
                      <a:pt x="326232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5" name="Retângulo 64"/>
            <p:cNvSpPr/>
            <p:nvPr/>
          </p:nvSpPr>
          <p:spPr>
            <a:xfrm>
              <a:off x="7599643" y="2893898"/>
              <a:ext cx="54266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050" b="0" dirty="0" err="1" smtClean="0">
                  <a:solidFill>
                    <a:schemeClr val="tx1"/>
                  </a:solidFill>
                </a:rPr>
                <a:t>ReLu</a:t>
              </a:r>
              <a:endParaRPr lang="pt-BR" sz="1050" i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8" name="Conector de seta reta 67"/>
          <p:cNvCxnSpPr>
            <a:stCxn id="60" idx="0"/>
          </p:cNvCxnSpPr>
          <p:nvPr/>
        </p:nvCxnSpPr>
        <p:spPr>
          <a:xfrm flipV="1">
            <a:off x="7870974" y="4085664"/>
            <a:ext cx="0" cy="21427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>
            <a:stCxn id="65" idx="0"/>
          </p:cNvCxnSpPr>
          <p:nvPr/>
        </p:nvCxnSpPr>
        <p:spPr>
          <a:xfrm flipV="1">
            <a:off x="7870974" y="1866872"/>
            <a:ext cx="0" cy="213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34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upo 110"/>
          <p:cNvGrpSpPr/>
          <p:nvPr/>
        </p:nvGrpSpPr>
        <p:grpSpPr>
          <a:xfrm>
            <a:off x="2963836" y="3085263"/>
            <a:ext cx="3778111" cy="1718650"/>
            <a:chOff x="2963837" y="880214"/>
            <a:chExt cx="3778111" cy="1718650"/>
          </a:xfrm>
        </p:grpSpPr>
        <p:sp>
          <p:nvSpPr>
            <p:cNvPr id="112" name="Seta para a direita 111"/>
            <p:cNvSpPr/>
            <p:nvPr/>
          </p:nvSpPr>
          <p:spPr>
            <a:xfrm>
              <a:off x="2963837" y="880214"/>
              <a:ext cx="3778111" cy="1718650"/>
            </a:xfrm>
            <a:prstGeom prst="rightArrow">
              <a:avLst>
                <a:gd name="adj1" fmla="val 79851"/>
                <a:gd name="adj2" fmla="val 269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tângulo 112"/>
                <p:cNvSpPr/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/>
                          </a:rPr>
                          <m:t>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3" name="Retângulo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r="-6061" b="-114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o 17"/>
          <p:cNvGrpSpPr/>
          <p:nvPr/>
        </p:nvGrpSpPr>
        <p:grpSpPr>
          <a:xfrm>
            <a:off x="2963837" y="880214"/>
            <a:ext cx="3778111" cy="1718650"/>
            <a:chOff x="2963837" y="880214"/>
            <a:chExt cx="3778111" cy="1718650"/>
          </a:xfrm>
        </p:grpSpPr>
        <p:sp>
          <p:nvSpPr>
            <p:cNvPr id="87" name="Seta para a direita 86"/>
            <p:cNvSpPr/>
            <p:nvPr/>
          </p:nvSpPr>
          <p:spPr>
            <a:xfrm>
              <a:off x="2963837" y="880214"/>
              <a:ext cx="3778111" cy="1718650"/>
            </a:xfrm>
            <a:prstGeom prst="rightArrow">
              <a:avLst>
                <a:gd name="adj1" fmla="val 79851"/>
                <a:gd name="adj2" fmla="val 269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tângulo 15"/>
                <p:cNvSpPr/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/>
                          </a:rPr>
                          <m:t>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6" name="Retângulo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6061"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88" name="Tabela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088641"/>
              </p:ext>
            </p:extLst>
          </p:nvPr>
        </p:nvGraphicFramePr>
        <p:xfrm>
          <a:off x="6741948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9" name="Retângulo 88"/>
          <p:cNvSpPr/>
          <p:nvPr/>
        </p:nvSpPr>
        <p:spPr>
          <a:xfrm>
            <a:off x="6741948" y="1105488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9" name="Tabela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368346"/>
              </p:ext>
            </p:extLst>
          </p:nvPr>
        </p:nvGraphicFramePr>
        <p:xfrm>
          <a:off x="6741948" y="350966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-60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0" name="Retângulo 109"/>
          <p:cNvSpPr/>
          <p:nvPr/>
        </p:nvSpPr>
        <p:spPr>
          <a:xfrm>
            <a:off x="6741948" y="3324376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262960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061394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535040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309374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060126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609842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527649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689752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025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150147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572000" y="544512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900" i="1" dirty="0">
                <a:hlinkClick r:id="rId4"/>
              </a:rPr>
              <a:t>https://cs231n.github.io/convolutional-networks</a:t>
            </a:r>
            <a:r>
              <a:rPr lang="pt-BR" sz="900" i="1" dirty="0" smtClean="0">
                <a:hlinkClick r:id="rId4"/>
              </a:rPr>
              <a:t>/</a:t>
            </a:r>
            <a:r>
              <a:rPr lang="pt-BR" sz="900" i="1" dirty="0" smtClean="0"/>
              <a:t> </a:t>
            </a:r>
            <a:endParaRPr lang="pt-BR" sz="900" i="1" dirty="0"/>
          </a:p>
        </p:txBody>
      </p: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138092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438343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6" name="Tabela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487124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7" name="Retângulo 106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0" name="Retângulo 119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600930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882009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-38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91016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8" name="Tabela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98388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738528"/>
              </p:ext>
            </p:extLst>
          </p:nvPr>
        </p:nvGraphicFramePr>
        <p:xfrm>
          <a:off x="8100000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Tabela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101866"/>
              </p:ext>
            </p:extLst>
          </p:nvPr>
        </p:nvGraphicFramePr>
        <p:xfrm>
          <a:off x="8100000" y="347954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3" name="Elipse 52"/>
              <p:cNvSpPr/>
              <p:nvPr/>
            </p:nvSpPr>
            <p:spPr>
              <a:xfrm>
                <a:off x="7744974" y="1614872"/>
                <a:ext cx="252000" cy="25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</a:rPr>
                        <m:t>𝑓</m:t>
                      </m:r>
                    </m:oMath>
                  </m:oMathPara>
                </a14:m>
                <a:endParaRPr lang="pt-BR" sz="1200" i="1" dirty="0">
                  <a:solidFill>
                    <a:schemeClr val="tx1"/>
                  </a:solidFill>
                  <a:latin typeface="Candara" panose="020E050203030302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Elips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974" y="1614872"/>
                <a:ext cx="252000" cy="252000"/>
              </a:xfrm>
              <a:prstGeom prst="ellipse">
                <a:avLst/>
              </a:prstGeom>
              <a:blipFill rotWithShape="1">
                <a:blip r:embed="rId5"/>
                <a:stretch>
                  <a:fillRect b="-44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tângulo 53"/>
          <p:cNvSpPr/>
          <p:nvPr/>
        </p:nvSpPr>
        <p:spPr>
          <a:xfrm>
            <a:off x="8100000" y="1105488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Elipse 54"/>
              <p:cNvSpPr/>
              <p:nvPr/>
            </p:nvSpPr>
            <p:spPr>
              <a:xfrm>
                <a:off x="7744974" y="3833664"/>
                <a:ext cx="252000" cy="25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</a:rPr>
                        <m:t>𝑓</m:t>
                      </m:r>
                    </m:oMath>
                  </m:oMathPara>
                </a14:m>
                <a:endParaRPr lang="pt-BR" sz="1200" i="1" dirty="0">
                  <a:solidFill>
                    <a:schemeClr val="tx1"/>
                  </a:solidFill>
                  <a:latin typeface="Candara" panose="020E050203030302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5" name="Elips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974" y="3833664"/>
                <a:ext cx="252000" cy="252000"/>
              </a:xfrm>
              <a:prstGeom prst="ellipse">
                <a:avLst/>
              </a:prstGeom>
              <a:blipFill rotWithShape="1">
                <a:blip r:embed="rId5"/>
                <a:stretch>
                  <a:fillRect b="-44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tângulo 55"/>
          <p:cNvSpPr/>
          <p:nvPr/>
        </p:nvSpPr>
        <p:spPr>
          <a:xfrm>
            <a:off x="8100000" y="3324376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7599643" y="4299942"/>
            <a:ext cx="542662" cy="466882"/>
            <a:chOff x="7599643" y="2893898"/>
            <a:chExt cx="542662" cy="466882"/>
          </a:xfrm>
        </p:grpSpPr>
        <p:grpSp>
          <p:nvGrpSpPr>
            <p:cNvPr id="57" name="Grupo 56"/>
            <p:cNvGrpSpPr/>
            <p:nvPr/>
          </p:nvGrpSpPr>
          <p:grpSpPr>
            <a:xfrm>
              <a:off x="7758988" y="3136900"/>
              <a:ext cx="223972" cy="223880"/>
              <a:chOff x="6441281" y="2383631"/>
              <a:chExt cx="327288" cy="327154"/>
            </a:xfrm>
          </p:grpSpPr>
          <p:sp>
            <p:nvSpPr>
              <p:cNvPr id="58" name="Retângulo 57"/>
              <p:cNvSpPr/>
              <p:nvPr/>
            </p:nvSpPr>
            <p:spPr>
              <a:xfrm>
                <a:off x="6444569" y="2386785"/>
                <a:ext cx="324000" cy="324000"/>
              </a:xfrm>
              <a:prstGeom prst="rect">
                <a:avLst/>
              </a:prstGeom>
              <a:solidFill>
                <a:srgbClr val="C0C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" name="Forma livre 58"/>
              <p:cNvSpPr/>
              <p:nvPr/>
            </p:nvSpPr>
            <p:spPr>
              <a:xfrm>
                <a:off x="6441281" y="2383631"/>
                <a:ext cx="326232" cy="164307"/>
              </a:xfrm>
              <a:custGeom>
                <a:avLst/>
                <a:gdLst>
                  <a:gd name="connsiteX0" fmla="*/ 0 w 326232"/>
                  <a:gd name="connsiteY0" fmla="*/ 164307 h 164307"/>
                  <a:gd name="connsiteX1" fmla="*/ 166688 w 326232"/>
                  <a:gd name="connsiteY1" fmla="*/ 161925 h 164307"/>
                  <a:gd name="connsiteX2" fmla="*/ 326232 w 326232"/>
                  <a:gd name="connsiteY2" fmla="*/ 0 h 16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232" h="164307">
                    <a:moveTo>
                      <a:pt x="0" y="164307"/>
                    </a:moveTo>
                    <a:lnTo>
                      <a:pt x="166688" y="161925"/>
                    </a:lnTo>
                    <a:lnTo>
                      <a:pt x="326232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0" name="Retângulo 59"/>
            <p:cNvSpPr/>
            <p:nvPr/>
          </p:nvSpPr>
          <p:spPr>
            <a:xfrm>
              <a:off x="7599643" y="2893898"/>
              <a:ext cx="54266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050" b="0" dirty="0" err="1" smtClean="0">
                  <a:solidFill>
                    <a:schemeClr val="tx1"/>
                  </a:solidFill>
                </a:rPr>
                <a:t>ReLu</a:t>
              </a:r>
              <a:endParaRPr lang="pt-BR" sz="1050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upo 61"/>
          <p:cNvGrpSpPr/>
          <p:nvPr/>
        </p:nvGrpSpPr>
        <p:grpSpPr>
          <a:xfrm>
            <a:off x="7599643" y="2080394"/>
            <a:ext cx="542662" cy="466882"/>
            <a:chOff x="7599643" y="2893898"/>
            <a:chExt cx="542662" cy="466882"/>
          </a:xfrm>
        </p:grpSpPr>
        <p:grpSp>
          <p:nvGrpSpPr>
            <p:cNvPr id="63" name="Grupo 62"/>
            <p:cNvGrpSpPr/>
            <p:nvPr/>
          </p:nvGrpSpPr>
          <p:grpSpPr>
            <a:xfrm>
              <a:off x="7758988" y="3136900"/>
              <a:ext cx="223972" cy="223880"/>
              <a:chOff x="6441281" y="2383631"/>
              <a:chExt cx="327288" cy="327154"/>
            </a:xfrm>
          </p:grpSpPr>
          <p:sp>
            <p:nvSpPr>
              <p:cNvPr id="65" name="Retângulo 64"/>
              <p:cNvSpPr/>
              <p:nvPr/>
            </p:nvSpPr>
            <p:spPr>
              <a:xfrm>
                <a:off x="6444569" y="2386785"/>
                <a:ext cx="324000" cy="324000"/>
              </a:xfrm>
              <a:prstGeom prst="rect">
                <a:avLst/>
              </a:prstGeom>
              <a:solidFill>
                <a:srgbClr val="C0C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Forma livre 65"/>
              <p:cNvSpPr/>
              <p:nvPr/>
            </p:nvSpPr>
            <p:spPr>
              <a:xfrm>
                <a:off x="6441281" y="2383631"/>
                <a:ext cx="326232" cy="164307"/>
              </a:xfrm>
              <a:custGeom>
                <a:avLst/>
                <a:gdLst>
                  <a:gd name="connsiteX0" fmla="*/ 0 w 326232"/>
                  <a:gd name="connsiteY0" fmla="*/ 164307 h 164307"/>
                  <a:gd name="connsiteX1" fmla="*/ 166688 w 326232"/>
                  <a:gd name="connsiteY1" fmla="*/ 161925 h 164307"/>
                  <a:gd name="connsiteX2" fmla="*/ 326232 w 326232"/>
                  <a:gd name="connsiteY2" fmla="*/ 0 h 16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232" h="164307">
                    <a:moveTo>
                      <a:pt x="0" y="164307"/>
                    </a:moveTo>
                    <a:lnTo>
                      <a:pt x="166688" y="161925"/>
                    </a:lnTo>
                    <a:lnTo>
                      <a:pt x="326232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4" name="Retângulo 63"/>
            <p:cNvSpPr/>
            <p:nvPr/>
          </p:nvSpPr>
          <p:spPr>
            <a:xfrm>
              <a:off x="7599643" y="2893898"/>
              <a:ext cx="54266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050" b="0" dirty="0" err="1" smtClean="0">
                  <a:solidFill>
                    <a:schemeClr val="tx1"/>
                  </a:solidFill>
                </a:rPr>
                <a:t>ReLu</a:t>
              </a:r>
              <a:endParaRPr lang="pt-BR" sz="1050" i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4" name="Conector de seta reta 13"/>
          <p:cNvCxnSpPr>
            <a:stCxn id="60" idx="0"/>
            <a:endCxn id="55" idx="4"/>
          </p:cNvCxnSpPr>
          <p:nvPr/>
        </p:nvCxnSpPr>
        <p:spPr>
          <a:xfrm flipV="1">
            <a:off x="7870974" y="4085664"/>
            <a:ext cx="0" cy="21427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>
            <a:stCxn id="64" idx="0"/>
            <a:endCxn id="53" idx="4"/>
          </p:cNvCxnSpPr>
          <p:nvPr/>
        </p:nvCxnSpPr>
        <p:spPr>
          <a:xfrm flipV="1">
            <a:off x="7870974" y="1866872"/>
            <a:ext cx="0" cy="213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03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de </a:t>
            </a:r>
            <a:r>
              <a:rPr lang="pt-BR" dirty="0" err="1"/>
              <a:t>pooling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796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de </a:t>
            </a:r>
            <a:r>
              <a:rPr lang="pt-BR" dirty="0" err="1" smtClean="0"/>
              <a:t>pooling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120" name="Tabela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368065"/>
              </p:ext>
            </p:extLst>
          </p:nvPr>
        </p:nvGraphicFramePr>
        <p:xfrm>
          <a:off x="1694235" y="935165"/>
          <a:ext cx="1464904" cy="1464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0,3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0,6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0,3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0,9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8" name="Cubo 47"/>
          <p:cNvSpPr/>
          <p:nvPr/>
        </p:nvSpPr>
        <p:spPr>
          <a:xfrm rot="16200000">
            <a:off x="1395726" y="643037"/>
            <a:ext cx="1763450" cy="1750613"/>
          </a:xfrm>
          <a:prstGeom prst="cube">
            <a:avLst>
              <a:gd name="adj" fmla="val 163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cxnSp>
        <p:nvCxnSpPr>
          <p:cNvPr id="16" name="Conector de seta reta 15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>
            <a:off x="2259065" y="2421453"/>
            <a:ext cx="32573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W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1077956" y="1233296"/>
            <a:ext cx="28493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H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1255551" y="2259170"/>
            <a:ext cx="280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i="1" dirty="0" smtClean="0">
                <a:latin typeface="Cambria Math" pitchFamily="18" charset="0"/>
                <a:ea typeface="Cambria Math" pitchFamily="18" charset="0"/>
              </a:rPr>
              <a:t>D</a:t>
            </a:r>
            <a:endParaRPr lang="pt-BR" sz="1400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>
            <a:off x="1691103" y="2472069"/>
            <a:ext cx="146165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upo 120"/>
          <p:cNvGrpSpPr/>
          <p:nvPr/>
        </p:nvGrpSpPr>
        <p:grpSpPr>
          <a:xfrm>
            <a:off x="1403889" y="636618"/>
            <a:ext cx="283964" cy="1770010"/>
            <a:chOff x="1764506" y="627534"/>
            <a:chExt cx="283964" cy="1770010"/>
          </a:xfrm>
        </p:grpSpPr>
        <p:cxnSp>
          <p:nvCxnSpPr>
            <p:cNvPr id="107" name="Conector reto 106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to 104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upo 122"/>
          <p:cNvGrpSpPr/>
          <p:nvPr/>
        </p:nvGrpSpPr>
        <p:grpSpPr>
          <a:xfrm rot="16200000" flipV="1">
            <a:off x="2135469" y="-106405"/>
            <a:ext cx="283964" cy="1770010"/>
            <a:chOff x="1764506" y="627534"/>
            <a:chExt cx="283964" cy="1770010"/>
          </a:xfrm>
        </p:grpSpPr>
        <p:cxnSp>
          <p:nvCxnSpPr>
            <p:cNvPr id="124" name="Conector reto 123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to 124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to 125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to 126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Conector reto 128"/>
          <p:cNvCxnSpPr/>
          <p:nvPr/>
        </p:nvCxnSpPr>
        <p:spPr>
          <a:xfrm flipH="1" flipV="1">
            <a:off x="1403889" y="644357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 flipH="1" flipV="1">
            <a:off x="1399242" y="210832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 flipH="1" flipV="1">
            <a:off x="1408035" y="174451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 flipH="1" flipV="1">
            <a:off x="1408035" y="138070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 flipH="1" flipV="1">
            <a:off x="1403889" y="101689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o 139"/>
          <p:cNvGrpSpPr/>
          <p:nvPr/>
        </p:nvGrpSpPr>
        <p:grpSpPr>
          <a:xfrm rot="16200000" flipV="1">
            <a:off x="2131320" y="-91045"/>
            <a:ext cx="296007" cy="1747339"/>
            <a:chOff x="1912259" y="787673"/>
            <a:chExt cx="296007" cy="1747339"/>
          </a:xfrm>
        </p:grpSpPr>
        <p:cxnSp>
          <p:nvCxnSpPr>
            <p:cNvPr id="135" name="Conector reto 134"/>
            <p:cNvCxnSpPr/>
            <p:nvPr/>
          </p:nvCxnSpPr>
          <p:spPr>
            <a:xfrm flipH="1" flipV="1">
              <a:off x="1916906" y="787673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to 135"/>
            <p:cNvCxnSpPr/>
            <p:nvPr/>
          </p:nvCxnSpPr>
          <p:spPr>
            <a:xfrm flipH="1" flipV="1">
              <a:off x="1912259" y="225164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to 136"/>
            <p:cNvCxnSpPr/>
            <p:nvPr/>
          </p:nvCxnSpPr>
          <p:spPr>
            <a:xfrm flipH="1" flipV="1">
              <a:off x="1921052" y="188783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to 137"/>
            <p:cNvCxnSpPr/>
            <p:nvPr/>
          </p:nvCxnSpPr>
          <p:spPr>
            <a:xfrm flipH="1" flipV="1">
              <a:off x="1921052" y="152402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to 138"/>
            <p:cNvCxnSpPr/>
            <p:nvPr/>
          </p:nvCxnSpPr>
          <p:spPr>
            <a:xfrm flipH="1" flipV="1">
              <a:off x="1916906" y="116021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2" name="Conector de seta reta 141"/>
          <p:cNvCxnSpPr/>
          <p:nvPr/>
        </p:nvCxnSpPr>
        <p:spPr>
          <a:xfrm flipV="1">
            <a:off x="1330910" y="643412"/>
            <a:ext cx="0" cy="1469205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14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de </a:t>
            </a:r>
            <a:r>
              <a:rPr lang="pt-BR" dirty="0" err="1" smtClean="0"/>
              <a:t>pooling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120" name="Tabela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957325"/>
              </p:ext>
            </p:extLst>
          </p:nvPr>
        </p:nvGraphicFramePr>
        <p:xfrm>
          <a:off x="1694235" y="935165"/>
          <a:ext cx="1464904" cy="1464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0,3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0,6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0,3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>
                          <a:solidFill>
                            <a:schemeClr val="tx1"/>
                          </a:solidFill>
                        </a:rPr>
                        <a:t>0,9</a:t>
                      </a:r>
                      <a:endParaRPr lang="pt-B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32" name="Tabela 2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229937"/>
              </p:ext>
            </p:extLst>
          </p:nvPr>
        </p:nvGraphicFramePr>
        <p:xfrm>
          <a:off x="6742611" y="1301391"/>
          <a:ext cx="732452" cy="73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0,7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4212494" y="1331242"/>
            <a:ext cx="1483396" cy="672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Max-</a:t>
            </a:r>
            <a:r>
              <a:rPr lang="pt-BR" sz="1200" b="1" dirty="0" err="1" smtClean="0">
                <a:solidFill>
                  <a:schemeClr val="tx1"/>
                </a:solidFill>
              </a:rPr>
              <a:t>pooling</a:t>
            </a:r>
            <a:endParaRPr lang="pt-BR" sz="1200" b="1" dirty="0" smtClean="0">
              <a:solidFill>
                <a:schemeClr val="tx1"/>
              </a:solidFill>
            </a:endParaRPr>
          </a:p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(2 x 2)</a:t>
            </a: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48" name="Cubo 47"/>
          <p:cNvSpPr/>
          <p:nvPr/>
        </p:nvSpPr>
        <p:spPr>
          <a:xfrm rot="16200000">
            <a:off x="1395726" y="643037"/>
            <a:ext cx="1763450" cy="1750613"/>
          </a:xfrm>
          <a:prstGeom prst="cube">
            <a:avLst>
              <a:gd name="adj" fmla="val 163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cxnSp>
        <p:nvCxnSpPr>
          <p:cNvPr id="16" name="Conector de seta reta 15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>
            <a:off x="2259065" y="2421453"/>
            <a:ext cx="32573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W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1077956" y="1233296"/>
            <a:ext cx="28493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H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1255551" y="2259170"/>
            <a:ext cx="280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i="1" dirty="0" smtClean="0">
                <a:latin typeface="Cambria Math" pitchFamily="18" charset="0"/>
                <a:ea typeface="Cambria Math" pitchFamily="18" charset="0"/>
              </a:rPr>
              <a:t>D</a:t>
            </a:r>
            <a:endParaRPr lang="pt-BR" sz="1400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>
            <a:off x="1691103" y="2472069"/>
            <a:ext cx="146165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upo 120"/>
          <p:cNvGrpSpPr/>
          <p:nvPr/>
        </p:nvGrpSpPr>
        <p:grpSpPr>
          <a:xfrm>
            <a:off x="1403889" y="636618"/>
            <a:ext cx="283964" cy="1770010"/>
            <a:chOff x="1764506" y="627534"/>
            <a:chExt cx="283964" cy="1770010"/>
          </a:xfrm>
        </p:grpSpPr>
        <p:cxnSp>
          <p:nvCxnSpPr>
            <p:cNvPr id="107" name="Conector reto 106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to 104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upo 122"/>
          <p:cNvGrpSpPr/>
          <p:nvPr/>
        </p:nvGrpSpPr>
        <p:grpSpPr>
          <a:xfrm rot="16200000" flipV="1">
            <a:off x="2135469" y="-106405"/>
            <a:ext cx="283964" cy="1770010"/>
            <a:chOff x="1764506" y="627534"/>
            <a:chExt cx="283964" cy="1770010"/>
          </a:xfrm>
        </p:grpSpPr>
        <p:cxnSp>
          <p:nvCxnSpPr>
            <p:cNvPr id="124" name="Conector reto 123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to 124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to 125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to 126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Conector reto 128"/>
          <p:cNvCxnSpPr/>
          <p:nvPr/>
        </p:nvCxnSpPr>
        <p:spPr>
          <a:xfrm flipH="1" flipV="1">
            <a:off x="1403889" y="644357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 flipH="1" flipV="1">
            <a:off x="1399242" y="210832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 flipH="1" flipV="1">
            <a:off x="1408035" y="174451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 flipH="1" flipV="1">
            <a:off x="1408035" y="138070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 flipH="1" flipV="1">
            <a:off x="1403889" y="101689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o 139"/>
          <p:cNvGrpSpPr/>
          <p:nvPr/>
        </p:nvGrpSpPr>
        <p:grpSpPr>
          <a:xfrm rot="16200000" flipV="1">
            <a:off x="2131320" y="-91045"/>
            <a:ext cx="296007" cy="1747339"/>
            <a:chOff x="1912259" y="787673"/>
            <a:chExt cx="296007" cy="1747339"/>
          </a:xfrm>
        </p:grpSpPr>
        <p:cxnSp>
          <p:nvCxnSpPr>
            <p:cNvPr id="135" name="Conector reto 134"/>
            <p:cNvCxnSpPr/>
            <p:nvPr/>
          </p:nvCxnSpPr>
          <p:spPr>
            <a:xfrm flipH="1" flipV="1">
              <a:off x="1916906" y="787673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to 135"/>
            <p:cNvCxnSpPr/>
            <p:nvPr/>
          </p:nvCxnSpPr>
          <p:spPr>
            <a:xfrm flipH="1" flipV="1">
              <a:off x="1912259" y="225164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to 136"/>
            <p:cNvCxnSpPr/>
            <p:nvPr/>
          </p:nvCxnSpPr>
          <p:spPr>
            <a:xfrm flipH="1" flipV="1">
              <a:off x="1921052" y="188783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to 137"/>
            <p:cNvCxnSpPr/>
            <p:nvPr/>
          </p:nvCxnSpPr>
          <p:spPr>
            <a:xfrm flipH="1" flipV="1">
              <a:off x="1921052" y="152402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to 138"/>
            <p:cNvCxnSpPr/>
            <p:nvPr/>
          </p:nvCxnSpPr>
          <p:spPr>
            <a:xfrm flipH="1" flipV="1">
              <a:off x="1916906" y="116021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2" name="Conector de seta reta 141"/>
          <p:cNvCxnSpPr/>
          <p:nvPr/>
        </p:nvCxnSpPr>
        <p:spPr>
          <a:xfrm flipV="1">
            <a:off x="1330910" y="643412"/>
            <a:ext cx="0" cy="1469205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Grupo 254"/>
          <p:cNvGrpSpPr/>
          <p:nvPr/>
        </p:nvGrpSpPr>
        <p:grpSpPr>
          <a:xfrm>
            <a:off x="6292793" y="1001235"/>
            <a:ext cx="1773252" cy="1379746"/>
            <a:chOff x="6440161" y="978755"/>
            <a:chExt cx="1773252" cy="1379746"/>
          </a:xfrm>
        </p:grpSpPr>
        <p:sp>
          <p:nvSpPr>
            <p:cNvPr id="233" name="CaixaDeTexto 232"/>
            <p:cNvSpPr txBox="1"/>
            <p:nvPr/>
          </p:nvSpPr>
          <p:spPr>
            <a:xfrm>
              <a:off x="7696302" y="1498141"/>
              <a:ext cx="517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H/2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235" name="Cubo 234"/>
            <p:cNvSpPr/>
            <p:nvPr/>
          </p:nvSpPr>
          <p:spPr>
            <a:xfrm rot="16200000">
              <a:off x="6596354" y="985601"/>
              <a:ext cx="1032009" cy="1022313"/>
            </a:xfrm>
            <a:prstGeom prst="cube">
              <a:avLst>
                <a:gd name="adj" fmla="val 2843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1"/>
                </a:solidFill>
              </a:endParaRPr>
            </a:p>
          </p:txBody>
        </p:sp>
        <p:cxnSp>
          <p:nvCxnSpPr>
            <p:cNvPr id="236" name="Conector de seta reta 235"/>
            <p:cNvCxnSpPr/>
            <p:nvPr/>
          </p:nvCxnSpPr>
          <p:spPr>
            <a:xfrm>
              <a:off x="6538539" y="1766284"/>
              <a:ext cx="304800" cy="304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CaixaDeTexto 236"/>
            <p:cNvSpPr txBox="1"/>
            <p:nvPr/>
          </p:nvSpPr>
          <p:spPr>
            <a:xfrm>
              <a:off x="7016241" y="2081502"/>
              <a:ext cx="48603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W/2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238" name="CaixaDeTexto 237"/>
            <p:cNvSpPr txBox="1"/>
            <p:nvPr/>
          </p:nvSpPr>
          <p:spPr>
            <a:xfrm>
              <a:off x="6440161" y="1858873"/>
              <a:ext cx="2804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i="1" dirty="0" smtClean="0">
                  <a:latin typeface="Cambria Math" pitchFamily="18" charset="0"/>
                  <a:ea typeface="Cambria Math" pitchFamily="18" charset="0"/>
                </a:rPr>
                <a:t>D</a:t>
              </a:r>
              <a:endParaRPr lang="pt-BR" sz="1400" i="1" dirty="0">
                <a:latin typeface="Cambria Math" pitchFamily="18" charset="0"/>
                <a:ea typeface="Cambria Math" pitchFamily="18" charset="0"/>
              </a:endParaRPr>
            </a:p>
          </p:txBody>
        </p:sp>
        <p:cxnSp>
          <p:nvCxnSpPr>
            <p:cNvPr id="239" name="Conector de seta reta 238"/>
            <p:cNvCxnSpPr/>
            <p:nvPr/>
          </p:nvCxnSpPr>
          <p:spPr>
            <a:xfrm>
              <a:off x="6894305" y="2085549"/>
              <a:ext cx="729210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ector reto 239"/>
            <p:cNvCxnSpPr/>
            <p:nvPr/>
          </p:nvCxnSpPr>
          <p:spPr>
            <a:xfrm>
              <a:off x="6697401" y="1078755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ector reto 240"/>
            <p:cNvCxnSpPr/>
            <p:nvPr/>
          </p:nvCxnSpPr>
          <p:spPr>
            <a:xfrm>
              <a:off x="6791857" y="1176758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ector reto 241"/>
            <p:cNvCxnSpPr/>
            <p:nvPr/>
          </p:nvCxnSpPr>
          <p:spPr>
            <a:xfrm>
              <a:off x="6602945" y="980752"/>
              <a:ext cx="0" cy="7413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ector reto 242"/>
            <p:cNvCxnSpPr/>
            <p:nvPr/>
          </p:nvCxnSpPr>
          <p:spPr>
            <a:xfrm>
              <a:off x="6886314" y="1274762"/>
              <a:ext cx="0" cy="7334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ector reto 243"/>
            <p:cNvCxnSpPr/>
            <p:nvPr/>
          </p:nvCxnSpPr>
          <p:spPr>
            <a:xfrm rot="16200000" flipV="1">
              <a:off x="7160690" y="799460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ector reto 244"/>
            <p:cNvCxnSpPr/>
            <p:nvPr/>
          </p:nvCxnSpPr>
          <p:spPr>
            <a:xfrm rot="16200000" flipV="1">
              <a:off x="7062687" y="705004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ector reto 245"/>
            <p:cNvCxnSpPr/>
            <p:nvPr/>
          </p:nvCxnSpPr>
          <p:spPr>
            <a:xfrm rot="16200000" flipV="1">
              <a:off x="7258693" y="893916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ector reto 246"/>
            <p:cNvCxnSpPr/>
            <p:nvPr/>
          </p:nvCxnSpPr>
          <p:spPr>
            <a:xfrm flipH="1">
              <a:off x="6591503" y="980753"/>
              <a:ext cx="74082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ector reto 247"/>
            <p:cNvCxnSpPr/>
            <p:nvPr/>
          </p:nvCxnSpPr>
          <p:spPr>
            <a:xfrm flipH="1" flipV="1">
              <a:off x="6602945" y="988491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ector reto 248"/>
            <p:cNvCxnSpPr/>
            <p:nvPr/>
          </p:nvCxnSpPr>
          <p:spPr>
            <a:xfrm flipH="1" flipV="1">
              <a:off x="6607091" y="1724842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ector reto 249"/>
            <p:cNvCxnSpPr/>
            <p:nvPr/>
          </p:nvCxnSpPr>
          <p:spPr>
            <a:xfrm flipH="1" flipV="1">
              <a:off x="6602945" y="1361032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ector reto 250"/>
            <p:cNvCxnSpPr/>
            <p:nvPr/>
          </p:nvCxnSpPr>
          <p:spPr>
            <a:xfrm rot="16200000" flipH="1">
              <a:off x="6602787" y="989471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ector reto 251"/>
            <p:cNvCxnSpPr/>
            <p:nvPr/>
          </p:nvCxnSpPr>
          <p:spPr>
            <a:xfrm rot="16200000" flipH="1">
              <a:off x="6966597" y="980678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ector reto 252"/>
            <p:cNvCxnSpPr/>
            <p:nvPr/>
          </p:nvCxnSpPr>
          <p:spPr>
            <a:xfrm rot="16200000" flipH="1">
              <a:off x="7330407" y="980678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ector de seta reta 253"/>
            <p:cNvCxnSpPr/>
            <p:nvPr/>
          </p:nvCxnSpPr>
          <p:spPr>
            <a:xfrm flipV="1">
              <a:off x="7696302" y="1274763"/>
              <a:ext cx="0" cy="73299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8" name="Conector de seta reta 257"/>
          <p:cNvCxnSpPr/>
          <p:nvPr/>
        </p:nvCxnSpPr>
        <p:spPr>
          <a:xfrm>
            <a:off x="5695890" y="1667618"/>
            <a:ext cx="76383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ector de seta reta 265"/>
          <p:cNvCxnSpPr>
            <a:stCxn id="120" idx="3"/>
            <a:endCxn id="8" idx="1"/>
          </p:cNvCxnSpPr>
          <p:nvPr/>
        </p:nvCxnSpPr>
        <p:spPr>
          <a:xfrm>
            <a:off x="3159139" y="1667617"/>
            <a:ext cx="1053355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19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de </a:t>
            </a:r>
            <a:r>
              <a:rPr lang="pt-BR" dirty="0" err="1" smtClean="0"/>
              <a:t>pooling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120" name="Tabela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309919"/>
              </p:ext>
            </p:extLst>
          </p:nvPr>
        </p:nvGraphicFramePr>
        <p:xfrm>
          <a:off x="1694235" y="935165"/>
          <a:ext cx="1464904" cy="1464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0,3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0,6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0,3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>
                          <a:solidFill>
                            <a:schemeClr val="tx1"/>
                          </a:solidFill>
                        </a:rPr>
                        <a:t>0,9</a:t>
                      </a:r>
                      <a:endParaRPr lang="pt-B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46" name="Tabela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714965"/>
              </p:ext>
            </p:extLst>
          </p:nvPr>
        </p:nvGraphicFramePr>
        <p:xfrm>
          <a:off x="1684537" y="3093617"/>
          <a:ext cx="1464904" cy="1464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0,3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0,6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0,3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0,9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32" name="Tabela 2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307904"/>
              </p:ext>
            </p:extLst>
          </p:nvPr>
        </p:nvGraphicFramePr>
        <p:xfrm>
          <a:off x="6742611" y="1301391"/>
          <a:ext cx="732452" cy="73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0,7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4212494" y="1331242"/>
            <a:ext cx="1483396" cy="672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Max-</a:t>
            </a:r>
            <a:r>
              <a:rPr lang="pt-BR" sz="1200" b="1" dirty="0" err="1" smtClean="0">
                <a:solidFill>
                  <a:schemeClr val="tx1"/>
                </a:solidFill>
              </a:rPr>
              <a:t>pooling</a:t>
            </a:r>
            <a:endParaRPr lang="pt-BR" sz="1200" b="1" dirty="0" smtClean="0">
              <a:solidFill>
                <a:schemeClr val="tx1"/>
              </a:solidFill>
            </a:endParaRPr>
          </a:p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(2 x 2)</a:t>
            </a: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48" name="Cubo 47"/>
          <p:cNvSpPr/>
          <p:nvPr/>
        </p:nvSpPr>
        <p:spPr>
          <a:xfrm rot="16200000">
            <a:off x="1395726" y="643037"/>
            <a:ext cx="1763450" cy="1750613"/>
          </a:xfrm>
          <a:prstGeom prst="cube">
            <a:avLst>
              <a:gd name="adj" fmla="val 163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cxnSp>
        <p:nvCxnSpPr>
          <p:cNvPr id="16" name="Conector de seta reta 15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>
            <a:off x="2259065" y="2421453"/>
            <a:ext cx="32573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W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1077956" y="1233296"/>
            <a:ext cx="28493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H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1255551" y="2259170"/>
            <a:ext cx="280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i="1" dirty="0" smtClean="0">
                <a:latin typeface="Cambria Math" pitchFamily="18" charset="0"/>
                <a:ea typeface="Cambria Math" pitchFamily="18" charset="0"/>
              </a:rPr>
              <a:t>D</a:t>
            </a:r>
            <a:endParaRPr lang="pt-BR" sz="1400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>
            <a:off x="1691103" y="2472069"/>
            <a:ext cx="146165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upo 120"/>
          <p:cNvGrpSpPr/>
          <p:nvPr/>
        </p:nvGrpSpPr>
        <p:grpSpPr>
          <a:xfrm>
            <a:off x="1403889" y="636618"/>
            <a:ext cx="283964" cy="1770010"/>
            <a:chOff x="1764506" y="627534"/>
            <a:chExt cx="283964" cy="1770010"/>
          </a:xfrm>
        </p:grpSpPr>
        <p:cxnSp>
          <p:nvCxnSpPr>
            <p:cNvPr id="107" name="Conector reto 106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to 104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upo 122"/>
          <p:cNvGrpSpPr/>
          <p:nvPr/>
        </p:nvGrpSpPr>
        <p:grpSpPr>
          <a:xfrm rot="16200000" flipV="1">
            <a:off x="2135469" y="-106405"/>
            <a:ext cx="283964" cy="1770010"/>
            <a:chOff x="1764506" y="627534"/>
            <a:chExt cx="283964" cy="1770010"/>
          </a:xfrm>
        </p:grpSpPr>
        <p:cxnSp>
          <p:nvCxnSpPr>
            <p:cNvPr id="124" name="Conector reto 123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to 124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to 125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to 126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Conector reto 128"/>
          <p:cNvCxnSpPr/>
          <p:nvPr/>
        </p:nvCxnSpPr>
        <p:spPr>
          <a:xfrm flipH="1" flipV="1">
            <a:off x="1403889" y="644357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 flipH="1" flipV="1">
            <a:off x="1399242" y="210832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 flipH="1" flipV="1">
            <a:off x="1408035" y="174451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 flipH="1" flipV="1">
            <a:off x="1408035" y="138070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 flipH="1" flipV="1">
            <a:off x="1403889" y="101689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o 139"/>
          <p:cNvGrpSpPr/>
          <p:nvPr/>
        </p:nvGrpSpPr>
        <p:grpSpPr>
          <a:xfrm rot="16200000" flipV="1">
            <a:off x="2131320" y="-91045"/>
            <a:ext cx="296007" cy="1747339"/>
            <a:chOff x="1912259" y="787673"/>
            <a:chExt cx="296007" cy="1747339"/>
          </a:xfrm>
        </p:grpSpPr>
        <p:cxnSp>
          <p:nvCxnSpPr>
            <p:cNvPr id="135" name="Conector reto 134"/>
            <p:cNvCxnSpPr/>
            <p:nvPr/>
          </p:nvCxnSpPr>
          <p:spPr>
            <a:xfrm flipH="1" flipV="1">
              <a:off x="1916906" y="787673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to 135"/>
            <p:cNvCxnSpPr/>
            <p:nvPr/>
          </p:nvCxnSpPr>
          <p:spPr>
            <a:xfrm flipH="1" flipV="1">
              <a:off x="1912259" y="225164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to 136"/>
            <p:cNvCxnSpPr/>
            <p:nvPr/>
          </p:nvCxnSpPr>
          <p:spPr>
            <a:xfrm flipH="1" flipV="1">
              <a:off x="1921052" y="188783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to 137"/>
            <p:cNvCxnSpPr/>
            <p:nvPr/>
          </p:nvCxnSpPr>
          <p:spPr>
            <a:xfrm flipH="1" flipV="1">
              <a:off x="1921052" y="152402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to 138"/>
            <p:cNvCxnSpPr/>
            <p:nvPr/>
          </p:nvCxnSpPr>
          <p:spPr>
            <a:xfrm flipH="1" flipV="1">
              <a:off x="1916906" y="116021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2" name="Conector de seta reta 141"/>
          <p:cNvCxnSpPr/>
          <p:nvPr/>
        </p:nvCxnSpPr>
        <p:spPr>
          <a:xfrm flipV="1">
            <a:off x="1330910" y="643412"/>
            <a:ext cx="0" cy="1469205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Cubo 147"/>
          <p:cNvSpPr/>
          <p:nvPr/>
        </p:nvSpPr>
        <p:spPr>
          <a:xfrm rot="16200000">
            <a:off x="1395726" y="2801489"/>
            <a:ext cx="1763450" cy="1750613"/>
          </a:xfrm>
          <a:prstGeom prst="cube">
            <a:avLst>
              <a:gd name="adj" fmla="val 163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cxnSp>
        <p:nvCxnSpPr>
          <p:cNvPr id="149" name="Conector de seta reta 148"/>
          <p:cNvCxnSpPr/>
          <p:nvPr/>
        </p:nvCxnSpPr>
        <p:spPr>
          <a:xfrm>
            <a:off x="1355846" y="4330207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de seta reta 149"/>
          <p:cNvCxnSpPr/>
          <p:nvPr/>
        </p:nvCxnSpPr>
        <p:spPr>
          <a:xfrm>
            <a:off x="1355846" y="4330207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CaixaDeTexto 150"/>
          <p:cNvSpPr txBox="1"/>
          <p:nvPr/>
        </p:nvSpPr>
        <p:spPr>
          <a:xfrm>
            <a:off x="2259065" y="4579905"/>
            <a:ext cx="32573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W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52" name="CaixaDeTexto 151"/>
          <p:cNvSpPr txBox="1"/>
          <p:nvPr/>
        </p:nvSpPr>
        <p:spPr>
          <a:xfrm>
            <a:off x="1077956" y="3391748"/>
            <a:ext cx="28493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H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53" name="CaixaDeTexto 152"/>
          <p:cNvSpPr txBox="1"/>
          <p:nvPr/>
        </p:nvSpPr>
        <p:spPr>
          <a:xfrm>
            <a:off x="1255551" y="4417622"/>
            <a:ext cx="280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i="1" dirty="0" smtClean="0">
                <a:latin typeface="Cambria Math" pitchFamily="18" charset="0"/>
                <a:ea typeface="Cambria Math" pitchFamily="18" charset="0"/>
              </a:rPr>
              <a:t>D</a:t>
            </a:r>
            <a:endParaRPr lang="pt-BR" sz="1400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154" name="Conector de seta reta 153"/>
          <p:cNvCxnSpPr/>
          <p:nvPr/>
        </p:nvCxnSpPr>
        <p:spPr>
          <a:xfrm>
            <a:off x="1691103" y="4630521"/>
            <a:ext cx="146165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upo 154"/>
          <p:cNvGrpSpPr/>
          <p:nvPr/>
        </p:nvGrpSpPr>
        <p:grpSpPr>
          <a:xfrm>
            <a:off x="1403889" y="2795070"/>
            <a:ext cx="283964" cy="1770010"/>
            <a:chOff x="1764506" y="627534"/>
            <a:chExt cx="283964" cy="1770010"/>
          </a:xfrm>
        </p:grpSpPr>
        <p:cxnSp>
          <p:nvCxnSpPr>
            <p:cNvPr id="173" name="Conector reto 172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ector reto 173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ctor reto 174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ector reto 175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upo 155"/>
          <p:cNvGrpSpPr/>
          <p:nvPr/>
        </p:nvGrpSpPr>
        <p:grpSpPr>
          <a:xfrm rot="16200000" flipV="1">
            <a:off x="2135469" y="2052047"/>
            <a:ext cx="283964" cy="1770010"/>
            <a:chOff x="1764506" y="627534"/>
            <a:chExt cx="283964" cy="1770010"/>
          </a:xfrm>
        </p:grpSpPr>
        <p:cxnSp>
          <p:nvCxnSpPr>
            <p:cNvPr id="169" name="Conector reto 168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ctor reto 169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reto 170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ector reto 171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7" name="Conector reto 156"/>
          <p:cNvCxnSpPr/>
          <p:nvPr/>
        </p:nvCxnSpPr>
        <p:spPr>
          <a:xfrm flipH="1" flipV="1">
            <a:off x="1403889" y="2802809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to 157"/>
          <p:cNvCxnSpPr/>
          <p:nvPr/>
        </p:nvCxnSpPr>
        <p:spPr>
          <a:xfrm flipH="1" flipV="1">
            <a:off x="1399242" y="426678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to 158"/>
          <p:cNvCxnSpPr/>
          <p:nvPr/>
        </p:nvCxnSpPr>
        <p:spPr>
          <a:xfrm flipH="1" flipV="1">
            <a:off x="1408035" y="390297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ctor reto 159"/>
          <p:cNvCxnSpPr/>
          <p:nvPr/>
        </p:nvCxnSpPr>
        <p:spPr>
          <a:xfrm flipH="1" flipV="1">
            <a:off x="1408035" y="353916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reto 160"/>
          <p:cNvCxnSpPr/>
          <p:nvPr/>
        </p:nvCxnSpPr>
        <p:spPr>
          <a:xfrm flipH="1" flipV="1">
            <a:off x="1403889" y="317535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Grupo 161"/>
          <p:cNvGrpSpPr/>
          <p:nvPr/>
        </p:nvGrpSpPr>
        <p:grpSpPr>
          <a:xfrm rot="16200000" flipV="1">
            <a:off x="2131320" y="2067407"/>
            <a:ext cx="296007" cy="1747339"/>
            <a:chOff x="1912259" y="787673"/>
            <a:chExt cx="296007" cy="1747339"/>
          </a:xfrm>
        </p:grpSpPr>
        <p:cxnSp>
          <p:nvCxnSpPr>
            <p:cNvPr id="164" name="Conector reto 163"/>
            <p:cNvCxnSpPr/>
            <p:nvPr/>
          </p:nvCxnSpPr>
          <p:spPr>
            <a:xfrm flipH="1" flipV="1">
              <a:off x="1916906" y="787673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to 164"/>
            <p:cNvCxnSpPr/>
            <p:nvPr/>
          </p:nvCxnSpPr>
          <p:spPr>
            <a:xfrm flipH="1" flipV="1">
              <a:off x="1912259" y="225164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to 165"/>
            <p:cNvCxnSpPr/>
            <p:nvPr/>
          </p:nvCxnSpPr>
          <p:spPr>
            <a:xfrm flipH="1" flipV="1">
              <a:off x="1921052" y="188783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to 166"/>
            <p:cNvCxnSpPr/>
            <p:nvPr/>
          </p:nvCxnSpPr>
          <p:spPr>
            <a:xfrm flipH="1" flipV="1">
              <a:off x="1921052" y="152402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to 167"/>
            <p:cNvCxnSpPr/>
            <p:nvPr/>
          </p:nvCxnSpPr>
          <p:spPr>
            <a:xfrm flipH="1" flipV="1">
              <a:off x="1916906" y="116021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Conector de seta reta 162"/>
          <p:cNvCxnSpPr/>
          <p:nvPr/>
        </p:nvCxnSpPr>
        <p:spPr>
          <a:xfrm flipV="1">
            <a:off x="1330910" y="2801864"/>
            <a:ext cx="0" cy="1469205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Grupo 254"/>
          <p:cNvGrpSpPr/>
          <p:nvPr/>
        </p:nvGrpSpPr>
        <p:grpSpPr>
          <a:xfrm>
            <a:off x="6292793" y="1001235"/>
            <a:ext cx="1773252" cy="1379746"/>
            <a:chOff x="6440161" y="978755"/>
            <a:chExt cx="1773252" cy="1379746"/>
          </a:xfrm>
        </p:grpSpPr>
        <p:sp>
          <p:nvSpPr>
            <p:cNvPr id="233" name="CaixaDeTexto 232"/>
            <p:cNvSpPr txBox="1"/>
            <p:nvPr/>
          </p:nvSpPr>
          <p:spPr>
            <a:xfrm>
              <a:off x="7696302" y="1498141"/>
              <a:ext cx="517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H/2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235" name="Cubo 234"/>
            <p:cNvSpPr/>
            <p:nvPr/>
          </p:nvSpPr>
          <p:spPr>
            <a:xfrm rot="16200000">
              <a:off x="6596354" y="985601"/>
              <a:ext cx="1032009" cy="1022313"/>
            </a:xfrm>
            <a:prstGeom prst="cube">
              <a:avLst>
                <a:gd name="adj" fmla="val 2843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1"/>
                </a:solidFill>
              </a:endParaRPr>
            </a:p>
          </p:txBody>
        </p:sp>
        <p:cxnSp>
          <p:nvCxnSpPr>
            <p:cNvPr id="236" name="Conector de seta reta 235"/>
            <p:cNvCxnSpPr/>
            <p:nvPr/>
          </p:nvCxnSpPr>
          <p:spPr>
            <a:xfrm>
              <a:off x="6538539" y="1766284"/>
              <a:ext cx="304800" cy="304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CaixaDeTexto 236"/>
            <p:cNvSpPr txBox="1"/>
            <p:nvPr/>
          </p:nvSpPr>
          <p:spPr>
            <a:xfrm>
              <a:off x="7016241" y="2081502"/>
              <a:ext cx="48603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W/2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238" name="CaixaDeTexto 237"/>
            <p:cNvSpPr txBox="1"/>
            <p:nvPr/>
          </p:nvSpPr>
          <p:spPr>
            <a:xfrm>
              <a:off x="6440161" y="1858873"/>
              <a:ext cx="2804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i="1" dirty="0" smtClean="0">
                  <a:latin typeface="Cambria Math" pitchFamily="18" charset="0"/>
                  <a:ea typeface="Cambria Math" pitchFamily="18" charset="0"/>
                </a:rPr>
                <a:t>D</a:t>
              </a:r>
              <a:endParaRPr lang="pt-BR" sz="1400" i="1" dirty="0">
                <a:latin typeface="Cambria Math" pitchFamily="18" charset="0"/>
                <a:ea typeface="Cambria Math" pitchFamily="18" charset="0"/>
              </a:endParaRPr>
            </a:p>
          </p:txBody>
        </p:sp>
        <p:cxnSp>
          <p:nvCxnSpPr>
            <p:cNvPr id="239" name="Conector de seta reta 238"/>
            <p:cNvCxnSpPr/>
            <p:nvPr/>
          </p:nvCxnSpPr>
          <p:spPr>
            <a:xfrm>
              <a:off x="6894305" y="2085549"/>
              <a:ext cx="729210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ector reto 239"/>
            <p:cNvCxnSpPr/>
            <p:nvPr/>
          </p:nvCxnSpPr>
          <p:spPr>
            <a:xfrm>
              <a:off x="6697401" y="1078755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ector reto 240"/>
            <p:cNvCxnSpPr/>
            <p:nvPr/>
          </p:nvCxnSpPr>
          <p:spPr>
            <a:xfrm>
              <a:off x="6791857" y="1176758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ector reto 241"/>
            <p:cNvCxnSpPr/>
            <p:nvPr/>
          </p:nvCxnSpPr>
          <p:spPr>
            <a:xfrm>
              <a:off x="6602945" y="980752"/>
              <a:ext cx="0" cy="7413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ector reto 242"/>
            <p:cNvCxnSpPr/>
            <p:nvPr/>
          </p:nvCxnSpPr>
          <p:spPr>
            <a:xfrm>
              <a:off x="6886314" y="1274762"/>
              <a:ext cx="0" cy="7334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ector reto 243"/>
            <p:cNvCxnSpPr/>
            <p:nvPr/>
          </p:nvCxnSpPr>
          <p:spPr>
            <a:xfrm rot="16200000" flipV="1">
              <a:off x="7160690" y="799460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ector reto 244"/>
            <p:cNvCxnSpPr/>
            <p:nvPr/>
          </p:nvCxnSpPr>
          <p:spPr>
            <a:xfrm rot="16200000" flipV="1">
              <a:off x="7062687" y="705004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ector reto 245"/>
            <p:cNvCxnSpPr/>
            <p:nvPr/>
          </p:nvCxnSpPr>
          <p:spPr>
            <a:xfrm rot="16200000" flipV="1">
              <a:off x="7258693" y="893916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ector reto 246"/>
            <p:cNvCxnSpPr/>
            <p:nvPr/>
          </p:nvCxnSpPr>
          <p:spPr>
            <a:xfrm flipH="1">
              <a:off x="6591503" y="980753"/>
              <a:ext cx="74082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ector reto 247"/>
            <p:cNvCxnSpPr/>
            <p:nvPr/>
          </p:nvCxnSpPr>
          <p:spPr>
            <a:xfrm flipH="1" flipV="1">
              <a:off x="6602945" y="988491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ector reto 248"/>
            <p:cNvCxnSpPr/>
            <p:nvPr/>
          </p:nvCxnSpPr>
          <p:spPr>
            <a:xfrm flipH="1" flipV="1">
              <a:off x="6607091" y="1724842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ector reto 249"/>
            <p:cNvCxnSpPr/>
            <p:nvPr/>
          </p:nvCxnSpPr>
          <p:spPr>
            <a:xfrm flipH="1" flipV="1">
              <a:off x="6602945" y="1361032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ector reto 250"/>
            <p:cNvCxnSpPr/>
            <p:nvPr/>
          </p:nvCxnSpPr>
          <p:spPr>
            <a:xfrm rot="16200000" flipH="1">
              <a:off x="6602787" y="989471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ector reto 251"/>
            <p:cNvCxnSpPr/>
            <p:nvPr/>
          </p:nvCxnSpPr>
          <p:spPr>
            <a:xfrm rot="16200000" flipH="1">
              <a:off x="6966597" y="980678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ector reto 252"/>
            <p:cNvCxnSpPr/>
            <p:nvPr/>
          </p:nvCxnSpPr>
          <p:spPr>
            <a:xfrm rot="16200000" flipH="1">
              <a:off x="7330407" y="980678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ector de seta reta 253"/>
            <p:cNvCxnSpPr/>
            <p:nvPr/>
          </p:nvCxnSpPr>
          <p:spPr>
            <a:xfrm flipV="1">
              <a:off x="7696302" y="1274763"/>
              <a:ext cx="0" cy="73299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8" name="Conector de seta reta 257"/>
          <p:cNvCxnSpPr/>
          <p:nvPr/>
        </p:nvCxnSpPr>
        <p:spPr>
          <a:xfrm>
            <a:off x="5695890" y="1667618"/>
            <a:ext cx="76383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ector de seta reta 265"/>
          <p:cNvCxnSpPr>
            <a:stCxn id="120" idx="3"/>
            <a:endCxn id="8" idx="1"/>
          </p:cNvCxnSpPr>
          <p:nvPr/>
        </p:nvCxnSpPr>
        <p:spPr>
          <a:xfrm>
            <a:off x="3159139" y="1667617"/>
            <a:ext cx="1053355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02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de </a:t>
            </a:r>
            <a:r>
              <a:rPr lang="pt-BR" dirty="0" err="1" smtClean="0"/>
              <a:t>pooling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120" name="Tabela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062340"/>
              </p:ext>
            </p:extLst>
          </p:nvPr>
        </p:nvGraphicFramePr>
        <p:xfrm>
          <a:off x="1694235" y="935165"/>
          <a:ext cx="1464904" cy="1464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0,3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0,6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0,3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>
                          <a:solidFill>
                            <a:schemeClr val="tx1"/>
                          </a:solidFill>
                        </a:rPr>
                        <a:t>0,9</a:t>
                      </a:r>
                      <a:endParaRPr lang="pt-B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46" name="Tabela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621940"/>
              </p:ext>
            </p:extLst>
          </p:nvPr>
        </p:nvGraphicFramePr>
        <p:xfrm>
          <a:off x="1684537" y="3093617"/>
          <a:ext cx="1464904" cy="1464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0,3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0,6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0,3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0,9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77" name="Tabela 1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657625"/>
              </p:ext>
            </p:extLst>
          </p:nvPr>
        </p:nvGraphicFramePr>
        <p:xfrm>
          <a:off x="6742611" y="3459843"/>
          <a:ext cx="732452" cy="73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32" name="Tabela 2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757876"/>
              </p:ext>
            </p:extLst>
          </p:nvPr>
        </p:nvGraphicFramePr>
        <p:xfrm>
          <a:off x="6742611" y="1301391"/>
          <a:ext cx="732452" cy="73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0,7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4212494" y="1331242"/>
            <a:ext cx="1483396" cy="672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Max-</a:t>
            </a:r>
            <a:r>
              <a:rPr lang="pt-BR" sz="1200" b="1" dirty="0" err="1" smtClean="0">
                <a:solidFill>
                  <a:schemeClr val="tx1"/>
                </a:solidFill>
              </a:rPr>
              <a:t>pooling</a:t>
            </a:r>
            <a:endParaRPr lang="pt-BR" sz="1200" b="1" dirty="0" smtClean="0">
              <a:solidFill>
                <a:schemeClr val="tx1"/>
              </a:solidFill>
            </a:endParaRPr>
          </a:p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(2 x 2)</a:t>
            </a: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207645" y="3489694"/>
            <a:ext cx="1483396" cy="672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err="1" smtClean="0">
                <a:solidFill>
                  <a:schemeClr val="tx1"/>
                </a:solidFill>
              </a:rPr>
              <a:t>Average-pooling</a:t>
            </a:r>
            <a:endParaRPr lang="pt-BR" sz="1200" b="1" dirty="0" smtClean="0">
              <a:solidFill>
                <a:schemeClr val="tx1"/>
              </a:solidFill>
            </a:endParaRPr>
          </a:p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(2 x 2)</a:t>
            </a: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48" name="Cubo 47"/>
          <p:cNvSpPr/>
          <p:nvPr/>
        </p:nvSpPr>
        <p:spPr>
          <a:xfrm rot="16200000">
            <a:off x="1395726" y="643037"/>
            <a:ext cx="1763450" cy="1750613"/>
          </a:xfrm>
          <a:prstGeom prst="cube">
            <a:avLst>
              <a:gd name="adj" fmla="val 163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cxnSp>
        <p:nvCxnSpPr>
          <p:cNvPr id="16" name="Conector de seta reta 15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>
            <a:off x="2259065" y="2421453"/>
            <a:ext cx="32573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W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1077956" y="1233296"/>
            <a:ext cx="28493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H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1255551" y="2259170"/>
            <a:ext cx="280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i="1" dirty="0" smtClean="0">
                <a:latin typeface="Cambria Math" pitchFamily="18" charset="0"/>
                <a:ea typeface="Cambria Math" pitchFamily="18" charset="0"/>
              </a:rPr>
              <a:t>D</a:t>
            </a:r>
            <a:endParaRPr lang="pt-BR" sz="1400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>
            <a:off x="1691103" y="2472069"/>
            <a:ext cx="146165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upo 120"/>
          <p:cNvGrpSpPr/>
          <p:nvPr/>
        </p:nvGrpSpPr>
        <p:grpSpPr>
          <a:xfrm>
            <a:off x="1403889" y="636618"/>
            <a:ext cx="283964" cy="1770010"/>
            <a:chOff x="1764506" y="627534"/>
            <a:chExt cx="283964" cy="1770010"/>
          </a:xfrm>
        </p:grpSpPr>
        <p:cxnSp>
          <p:nvCxnSpPr>
            <p:cNvPr id="107" name="Conector reto 106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to 104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upo 122"/>
          <p:cNvGrpSpPr/>
          <p:nvPr/>
        </p:nvGrpSpPr>
        <p:grpSpPr>
          <a:xfrm rot="16200000" flipV="1">
            <a:off x="2135469" y="-106405"/>
            <a:ext cx="283964" cy="1770010"/>
            <a:chOff x="1764506" y="627534"/>
            <a:chExt cx="283964" cy="1770010"/>
          </a:xfrm>
        </p:grpSpPr>
        <p:cxnSp>
          <p:nvCxnSpPr>
            <p:cNvPr id="124" name="Conector reto 123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to 124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to 125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to 126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Conector reto 128"/>
          <p:cNvCxnSpPr/>
          <p:nvPr/>
        </p:nvCxnSpPr>
        <p:spPr>
          <a:xfrm flipH="1" flipV="1">
            <a:off x="1403889" y="644357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 flipH="1" flipV="1">
            <a:off x="1399242" y="210832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 flipH="1" flipV="1">
            <a:off x="1408035" y="174451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 flipH="1" flipV="1">
            <a:off x="1408035" y="138070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 flipH="1" flipV="1">
            <a:off x="1403889" y="101689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o 139"/>
          <p:cNvGrpSpPr/>
          <p:nvPr/>
        </p:nvGrpSpPr>
        <p:grpSpPr>
          <a:xfrm rot="16200000" flipV="1">
            <a:off x="2131320" y="-91045"/>
            <a:ext cx="296007" cy="1747339"/>
            <a:chOff x="1912259" y="787673"/>
            <a:chExt cx="296007" cy="1747339"/>
          </a:xfrm>
        </p:grpSpPr>
        <p:cxnSp>
          <p:nvCxnSpPr>
            <p:cNvPr id="135" name="Conector reto 134"/>
            <p:cNvCxnSpPr/>
            <p:nvPr/>
          </p:nvCxnSpPr>
          <p:spPr>
            <a:xfrm flipH="1" flipV="1">
              <a:off x="1916906" y="787673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to 135"/>
            <p:cNvCxnSpPr/>
            <p:nvPr/>
          </p:nvCxnSpPr>
          <p:spPr>
            <a:xfrm flipH="1" flipV="1">
              <a:off x="1912259" y="225164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to 136"/>
            <p:cNvCxnSpPr/>
            <p:nvPr/>
          </p:nvCxnSpPr>
          <p:spPr>
            <a:xfrm flipH="1" flipV="1">
              <a:off x="1921052" y="188783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to 137"/>
            <p:cNvCxnSpPr/>
            <p:nvPr/>
          </p:nvCxnSpPr>
          <p:spPr>
            <a:xfrm flipH="1" flipV="1">
              <a:off x="1921052" y="152402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to 138"/>
            <p:cNvCxnSpPr/>
            <p:nvPr/>
          </p:nvCxnSpPr>
          <p:spPr>
            <a:xfrm flipH="1" flipV="1">
              <a:off x="1916906" y="116021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2" name="Conector de seta reta 141"/>
          <p:cNvCxnSpPr/>
          <p:nvPr/>
        </p:nvCxnSpPr>
        <p:spPr>
          <a:xfrm flipV="1">
            <a:off x="1330910" y="643412"/>
            <a:ext cx="0" cy="1469205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Cubo 147"/>
          <p:cNvSpPr/>
          <p:nvPr/>
        </p:nvSpPr>
        <p:spPr>
          <a:xfrm rot="16200000">
            <a:off x="1395726" y="2801489"/>
            <a:ext cx="1763450" cy="1750613"/>
          </a:xfrm>
          <a:prstGeom prst="cube">
            <a:avLst>
              <a:gd name="adj" fmla="val 163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cxnSp>
        <p:nvCxnSpPr>
          <p:cNvPr id="149" name="Conector de seta reta 148"/>
          <p:cNvCxnSpPr/>
          <p:nvPr/>
        </p:nvCxnSpPr>
        <p:spPr>
          <a:xfrm>
            <a:off x="1355846" y="4330207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de seta reta 149"/>
          <p:cNvCxnSpPr/>
          <p:nvPr/>
        </p:nvCxnSpPr>
        <p:spPr>
          <a:xfrm>
            <a:off x="1355846" y="4330207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CaixaDeTexto 150"/>
          <p:cNvSpPr txBox="1"/>
          <p:nvPr/>
        </p:nvSpPr>
        <p:spPr>
          <a:xfrm>
            <a:off x="2259065" y="4579905"/>
            <a:ext cx="32573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W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52" name="CaixaDeTexto 151"/>
          <p:cNvSpPr txBox="1"/>
          <p:nvPr/>
        </p:nvSpPr>
        <p:spPr>
          <a:xfrm>
            <a:off x="1077956" y="3391748"/>
            <a:ext cx="28493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H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53" name="CaixaDeTexto 152"/>
          <p:cNvSpPr txBox="1"/>
          <p:nvPr/>
        </p:nvSpPr>
        <p:spPr>
          <a:xfrm>
            <a:off x="1255551" y="4417622"/>
            <a:ext cx="280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i="1" dirty="0" smtClean="0">
                <a:latin typeface="Cambria Math" pitchFamily="18" charset="0"/>
                <a:ea typeface="Cambria Math" pitchFamily="18" charset="0"/>
              </a:rPr>
              <a:t>D</a:t>
            </a:r>
            <a:endParaRPr lang="pt-BR" sz="1400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154" name="Conector de seta reta 153"/>
          <p:cNvCxnSpPr/>
          <p:nvPr/>
        </p:nvCxnSpPr>
        <p:spPr>
          <a:xfrm>
            <a:off x="1691103" y="4630521"/>
            <a:ext cx="146165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upo 154"/>
          <p:cNvGrpSpPr/>
          <p:nvPr/>
        </p:nvGrpSpPr>
        <p:grpSpPr>
          <a:xfrm>
            <a:off x="1403889" y="2795070"/>
            <a:ext cx="283964" cy="1770010"/>
            <a:chOff x="1764506" y="627534"/>
            <a:chExt cx="283964" cy="1770010"/>
          </a:xfrm>
        </p:grpSpPr>
        <p:cxnSp>
          <p:nvCxnSpPr>
            <p:cNvPr id="173" name="Conector reto 172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ector reto 173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ctor reto 174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ector reto 175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upo 155"/>
          <p:cNvGrpSpPr/>
          <p:nvPr/>
        </p:nvGrpSpPr>
        <p:grpSpPr>
          <a:xfrm rot="16200000" flipV="1">
            <a:off x="2135469" y="2052047"/>
            <a:ext cx="283964" cy="1770010"/>
            <a:chOff x="1764506" y="627534"/>
            <a:chExt cx="283964" cy="1770010"/>
          </a:xfrm>
        </p:grpSpPr>
        <p:cxnSp>
          <p:nvCxnSpPr>
            <p:cNvPr id="169" name="Conector reto 168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ctor reto 169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reto 170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ector reto 171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7" name="Conector reto 156"/>
          <p:cNvCxnSpPr/>
          <p:nvPr/>
        </p:nvCxnSpPr>
        <p:spPr>
          <a:xfrm flipH="1" flipV="1">
            <a:off x="1403889" y="2802809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to 157"/>
          <p:cNvCxnSpPr/>
          <p:nvPr/>
        </p:nvCxnSpPr>
        <p:spPr>
          <a:xfrm flipH="1" flipV="1">
            <a:off x="1399242" y="426678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to 158"/>
          <p:cNvCxnSpPr/>
          <p:nvPr/>
        </p:nvCxnSpPr>
        <p:spPr>
          <a:xfrm flipH="1" flipV="1">
            <a:off x="1408035" y="390297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ctor reto 159"/>
          <p:cNvCxnSpPr/>
          <p:nvPr/>
        </p:nvCxnSpPr>
        <p:spPr>
          <a:xfrm flipH="1" flipV="1">
            <a:off x="1408035" y="353916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reto 160"/>
          <p:cNvCxnSpPr/>
          <p:nvPr/>
        </p:nvCxnSpPr>
        <p:spPr>
          <a:xfrm flipH="1" flipV="1">
            <a:off x="1403889" y="317535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Grupo 161"/>
          <p:cNvGrpSpPr/>
          <p:nvPr/>
        </p:nvGrpSpPr>
        <p:grpSpPr>
          <a:xfrm rot="16200000" flipV="1">
            <a:off x="2131320" y="2067407"/>
            <a:ext cx="296007" cy="1747339"/>
            <a:chOff x="1912259" y="787673"/>
            <a:chExt cx="296007" cy="1747339"/>
          </a:xfrm>
        </p:grpSpPr>
        <p:cxnSp>
          <p:nvCxnSpPr>
            <p:cNvPr id="164" name="Conector reto 163"/>
            <p:cNvCxnSpPr/>
            <p:nvPr/>
          </p:nvCxnSpPr>
          <p:spPr>
            <a:xfrm flipH="1" flipV="1">
              <a:off x="1916906" y="787673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to 164"/>
            <p:cNvCxnSpPr/>
            <p:nvPr/>
          </p:nvCxnSpPr>
          <p:spPr>
            <a:xfrm flipH="1" flipV="1">
              <a:off x="1912259" y="225164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to 165"/>
            <p:cNvCxnSpPr/>
            <p:nvPr/>
          </p:nvCxnSpPr>
          <p:spPr>
            <a:xfrm flipH="1" flipV="1">
              <a:off x="1921052" y="188783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to 166"/>
            <p:cNvCxnSpPr/>
            <p:nvPr/>
          </p:nvCxnSpPr>
          <p:spPr>
            <a:xfrm flipH="1" flipV="1">
              <a:off x="1921052" y="152402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to 167"/>
            <p:cNvCxnSpPr/>
            <p:nvPr/>
          </p:nvCxnSpPr>
          <p:spPr>
            <a:xfrm flipH="1" flipV="1">
              <a:off x="1916906" y="116021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Conector de seta reta 162"/>
          <p:cNvCxnSpPr/>
          <p:nvPr/>
        </p:nvCxnSpPr>
        <p:spPr>
          <a:xfrm flipV="1">
            <a:off x="1330910" y="2801864"/>
            <a:ext cx="0" cy="1469205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Grupo 255"/>
          <p:cNvGrpSpPr/>
          <p:nvPr/>
        </p:nvGrpSpPr>
        <p:grpSpPr>
          <a:xfrm>
            <a:off x="6292793" y="3159073"/>
            <a:ext cx="1773252" cy="1379746"/>
            <a:chOff x="6546477" y="3159073"/>
            <a:chExt cx="1773252" cy="1379746"/>
          </a:xfrm>
        </p:grpSpPr>
        <p:sp>
          <p:nvSpPr>
            <p:cNvPr id="182" name="CaixaDeTexto 181"/>
            <p:cNvSpPr txBox="1"/>
            <p:nvPr/>
          </p:nvSpPr>
          <p:spPr>
            <a:xfrm>
              <a:off x="7802618" y="3688580"/>
              <a:ext cx="517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H/2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178" name="Cubo 177"/>
            <p:cNvSpPr/>
            <p:nvPr/>
          </p:nvSpPr>
          <p:spPr>
            <a:xfrm rot="16200000">
              <a:off x="6702670" y="3165919"/>
              <a:ext cx="1032009" cy="1022313"/>
            </a:xfrm>
            <a:prstGeom prst="cube">
              <a:avLst>
                <a:gd name="adj" fmla="val 2843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1"/>
                </a:solidFill>
              </a:endParaRPr>
            </a:p>
          </p:txBody>
        </p:sp>
        <p:cxnSp>
          <p:nvCxnSpPr>
            <p:cNvPr id="180" name="Conector de seta reta 179"/>
            <p:cNvCxnSpPr/>
            <p:nvPr/>
          </p:nvCxnSpPr>
          <p:spPr>
            <a:xfrm>
              <a:off x="6644855" y="3946602"/>
              <a:ext cx="304800" cy="304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CaixaDeTexto 180"/>
            <p:cNvSpPr txBox="1"/>
            <p:nvPr/>
          </p:nvSpPr>
          <p:spPr>
            <a:xfrm>
              <a:off x="7122557" y="4261820"/>
              <a:ext cx="48603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W/2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183" name="CaixaDeTexto 182"/>
            <p:cNvSpPr txBox="1"/>
            <p:nvPr/>
          </p:nvSpPr>
          <p:spPr>
            <a:xfrm>
              <a:off x="6546477" y="4039191"/>
              <a:ext cx="2804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i="1" dirty="0" smtClean="0">
                  <a:latin typeface="Cambria Math" pitchFamily="18" charset="0"/>
                  <a:ea typeface="Cambria Math" pitchFamily="18" charset="0"/>
                </a:rPr>
                <a:t>D</a:t>
              </a:r>
              <a:endParaRPr lang="pt-BR" sz="1400" i="1" dirty="0">
                <a:latin typeface="Cambria Math" pitchFamily="18" charset="0"/>
                <a:ea typeface="Cambria Math" pitchFamily="18" charset="0"/>
              </a:endParaRPr>
            </a:p>
          </p:txBody>
        </p:sp>
        <p:cxnSp>
          <p:nvCxnSpPr>
            <p:cNvPr id="184" name="Conector de seta reta 183"/>
            <p:cNvCxnSpPr/>
            <p:nvPr/>
          </p:nvCxnSpPr>
          <p:spPr>
            <a:xfrm>
              <a:off x="7000621" y="4265867"/>
              <a:ext cx="729210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ector reto 185"/>
            <p:cNvCxnSpPr/>
            <p:nvPr/>
          </p:nvCxnSpPr>
          <p:spPr>
            <a:xfrm>
              <a:off x="6803717" y="3259073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ector reto 186"/>
            <p:cNvCxnSpPr/>
            <p:nvPr/>
          </p:nvCxnSpPr>
          <p:spPr>
            <a:xfrm>
              <a:off x="6898173" y="3357076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ector reto 187"/>
            <p:cNvCxnSpPr/>
            <p:nvPr/>
          </p:nvCxnSpPr>
          <p:spPr>
            <a:xfrm>
              <a:off x="6709261" y="3161070"/>
              <a:ext cx="0" cy="7413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ector reto 188"/>
            <p:cNvCxnSpPr/>
            <p:nvPr/>
          </p:nvCxnSpPr>
          <p:spPr>
            <a:xfrm>
              <a:off x="6992630" y="3455080"/>
              <a:ext cx="0" cy="7334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ector reto 190"/>
            <p:cNvCxnSpPr/>
            <p:nvPr/>
          </p:nvCxnSpPr>
          <p:spPr>
            <a:xfrm rot="16200000" flipV="1">
              <a:off x="7267006" y="2979778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ector reto 191"/>
            <p:cNvCxnSpPr/>
            <p:nvPr/>
          </p:nvCxnSpPr>
          <p:spPr>
            <a:xfrm rot="16200000" flipV="1">
              <a:off x="7169003" y="2885322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ector reto 192"/>
            <p:cNvCxnSpPr/>
            <p:nvPr/>
          </p:nvCxnSpPr>
          <p:spPr>
            <a:xfrm rot="16200000" flipV="1">
              <a:off x="7365009" y="3074234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ector reto 193"/>
            <p:cNvCxnSpPr/>
            <p:nvPr/>
          </p:nvCxnSpPr>
          <p:spPr>
            <a:xfrm flipH="1">
              <a:off x="6697819" y="3161071"/>
              <a:ext cx="74082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ector reto 194"/>
            <p:cNvCxnSpPr/>
            <p:nvPr/>
          </p:nvCxnSpPr>
          <p:spPr>
            <a:xfrm flipH="1" flipV="1">
              <a:off x="6709261" y="3168809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ector reto 197"/>
            <p:cNvCxnSpPr/>
            <p:nvPr/>
          </p:nvCxnSpPr>
          <p:spPr>
            <a:xfrm flipH="1" flipV="1">
              <a:off x="6713407" y="3905160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ector reto 198"/>
            <p:cNvCxnSpPr/>
            <p:nvPr/>
          </p:nvCxnSpPr>
          <p:spPr>
            <a:xfrm flipH="1" flipV="1">
              <a:off x="6709261" y="3541350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ector reto 201"/>
            <p:cNvCxnSpPr/>
            <p:nvPr/>
          </p:nvCxnSpPr>
          <p:spPr>
            <a:xfrm rot="16200000" flipH="1">
              <a:off x="6709103" y="3169789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ector reto 202"/>
            <p:cNvCxnSpPr/>
            <p:nvPr/>
          </p:nvCxnSpPr>
          <p:spPr>
            <a:xfrm rot="16200000" flipH="1">
              <a:off x="7072913" y="3160996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ector reto 203"/>
            <p:cNvCxnSpPr/>
            <p:nvPr/>
          </p:nvCxnSpPr>
          <p:spPr>
            <a:xfrm rot="16200000" flipH="1">
              <a:off x="7436723" y="3160996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ector de seta reta 205"/>
            <p:cNvCxnSpPr/>
            <p:nvPr/>
          </p:nvCxnSpPr>
          <p:spPr>
            <a:xfrm flipV="1">
              <a:off x="7802618" y="3455081"/>
              <a:ext cx="0" cy="73299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5" name="Grupo 254"/>
          <p:cNvGrpSpPr/>
          <p:nvPr/>
        </p:nvGrpSpPr>
        <p:grpSpPr>
          <a:xfrm>
            <a:off x="6292793" y="1001235"/>
            <a:ext cx="1773252" cy="1379746"/>
            <a:chOff x="6440161" y="978755"/>
            <a:chExt cx="1773252" cy="1379746"/>
          </a:xfrm>
        </p:grpSpPr>
        <p:sp>
          <p:nvSpPr>
            <p:cNvPr id="233" name="CaixaDeTexto 232"/>
            <p:cNvSpPr txBox="1"/>
            <p:nvPr/>
          </p:nvSpPr>
          <p:spPr>
            <a:xfrm>
              <a:off x="7696302" y="1498141"/>
              <a:ext cx="517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H/2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235" name="Cubo 234"/>
            <p:cNvSpPr/>
            <p:nvPr/>
          </p:nvSpPr>
          <p:spPr>
            <a:xfrm rot="16200000">
              <a:off x="6596354" y="985601"/>
              <a:ext cx="1032009" cy="1022313"/>
            </a:xfrm>
            <a:prstGeom prst="cube">
              <a:avLst>
                <a:gd name="adj" fmla="val 2843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1"/>
                </a:solidFill>
              </a:endParaRPr>
            </a:p>
          </p:txBody>
        </p:sp>
        <p:cxnSp>
          <p:nvCxnSpPr>
            <p:cNvPr id="236" name="Conector de seta reta 235"/>
            <p:cNvCxnSpPr/>
            <p:nvPr/>
          </p:nvCxnSpPr>
          <p:spPr>
            <a:xfrm>
              <a:off x="6538539" y="1766284"/>
              <a:ext cx="304800" cy="304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CaixaDeTexto 236"/>
            <p:cNvSpPr txBox="1"/>
            <p:nvPr/>
          </p:nvSpPr>
          <p:spPr>
            <a:xfrm>
              <a:off x="7016241" y="2081502"/>
              <a:ext cx="48603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W/2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238" name="CaixaDeTexto 237"/>
            <p:cNvSpPr txBox="1"/>
            <p:nvPr/>
          </p:nvSpPr>
          <p:spPr>
            <a:xfrm>
              <a:off x="6440161" y="1858873"/>
              <a:ext cx="2804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i="1" dirty="0" smtClean="0">
                  <a:latin typeface="Cambria Math" pitchFamily="18" charset="0"/>
                  <a:ea typeface="Cambria Math" pitchFamily="18" charset="0"/>
                </a:rPr>
                <a:t>D</a:t>
              </a:r>
              <a:endParaRPr lang="pt-BR" sz="1400" i="1" dirty="0">
                <a:latin typeface="Cambria Math" pitchFamily="18" charset="0"/>
                <a:ea typeface="Cambria Math" pitchFamily="18" charset="0"/>
              </a:endParaRPr>
            </a:p>
          </p:txBody>
        </p:sp>
        <p:cxnSp>
          <p:nvCxnSpPr>
            <p:cNvPr id="239" name="Conector de seta reta 238"/>
            <p:cNvCxnSpPr/>
            <p:nvPr/>
          </p:nvCxnSpPr>
          <p:spPr>
            <a:xfrm>
              <a:off x="6894305" y="2085549"/>
              <a:ext cx="729210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ector reto 239"/>
            <p:cNvCxnSpPr/>
            <p:nvPr/>
          </p:nvCxnSpPr>
          <p:spPr>
            <a:xfrm>
              <a:off x="6697401" y="1078755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ector reto 240"/>
            <p:cNvCxnSpPr/>
            <p:nvPr/>
          </p:nvCxnSpPr>
          <p:spPr>
            <a:xfrm>
              <a:off x="6791857" y="1176758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ector reto 241"/>
            <p:cNvCxnSpPr/>
            <p:nvPr/>
          </p:nvCxnSpPr>
          <p:spPr>
            <a:xfrm>
              <a:off x="6602945" y="980752"/>
              <a:ext cx="0" cy="7413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ector reto 242"/>
            <p:cNvCxnSpPr/>
            <p:nvPr/>
          </p:nvCxnSpPr>
          <p:spPr>
            <a:xfrm>
              <a:off x="6886314" y="1274762"/>
              <a:ext cx="0" cy="7334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ector reto 243"/>
            <p:cNvCxnSpPr/>
            <p:nvPr/>
          </p:nvCxnSpPr>
          <p:spPr>
            <a:xfrm rot="16200000" flipV="1">
              <a:off x="7160690" y="799460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ector reto 244"/>
            <p:cNvCxnSpPr/>
            <p:nvPr/>
          </p:nvCxnSpPr>
          <p:spPr>
            <a:xfrm rot="16200000" flipV="1">
              <a:off x="7062687" y="705004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ector reto 245"/>
            <p:cNvCxnSpPr/>
            <p:nvPr/>
          </p:nvCxnSpPr>
          <p:spPr>
            <a:xfrm rot="16200000" flipV="1">
              <a:off x="7258693" y="893916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ector reto 246"/>
            <p:cNvCxnSpPr/>
            <p:nvPr/>
          </p:nvCxnSpPr>
          <p:spPr>
            <a:xfrm flipH="1">
              <a:off x="6591503" y="980753"/>
              <a:ext cx="74082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ector reto 247"/>
            <p:cNvCxnSpPr/>
            <p:nvPr/>
          </p:nvCxnSpPr>
          <p:spPr>
            <a:xfrm flipH="1" flipV="1">
              <a:off x="6602945" y="988491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ector reto 248"/>
            <p:cNvCxnSpPr/>
            <p:nvPr/>
          </p:nvCxnSpPr>
          <p:spPr>
            <a:xfrm flipH="1" flipV="1">
              <a:off x="6607091" y="1724842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ector reto 249"/>
            <p:cNvCxnSpPr/>
            <p:nvPr/>
          </p:nvCxnSpPr>
          <p:spPr>
            <a:xfrm flipH="1" flipV="1">
              <a:off x="6602945" y="1361032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ector reto 250"/>
            <p:cNvCxnSpPr/>
            <p:nvPr/>
          </p:nvCxnSpPr>
          <p:spPr>
            <a:xfrm rot="16200000" flipH="1">
              <a:off x="6602787" y="989471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ector reto 251"/>
            <p:cNvCxnSpPr/>
            <p:nvPr/>
          </p:nvCxnSpPr>
          <p:spPr>
            <a:xfrm rot="16200000" flipH="1">
              <a:off x="6966597" y="980678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ector reto 252"/>
            <p:cNvCxnSpPr/>
            <p:nvPr/>
          </p:nvCxnSpPr>
          <p:spPr>
            <a:xfrm rot="16200000" flipH="1">
              <a:off x="7330407" y="980678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ector de seta reta 253"/>
            <p:cNvCxnSpPr/>
            <p:nvPr/>
          </p:nvCxnSpPr>
          <p:spPr>
            <a:xfrm flipV="1">
              <a:off x="7696302" y="1274763"/>
              <a:ext cx="0" cy="73299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8" name="Conector de seta reta 257"/>
          <p:cNvCxnSpPr/>
          <p:nvPr/>
        </p:nvCxnSpPr>
        <p:spPr>
          <a:xfrm>
            <a:off x="5695890" y="1667618"/>
            <a:ext cx="76383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ector de seta reta 263"/>
          <p:cNvCxnSpPr/>
          <p:nvPr/>
        </p:nvCxnSpPr>
        <p:spPr>
          <a:xfrm>
            <a:off x="5695890" y="3826069"/>
            <a:ext cx="76383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ector de seta reta 265"/>
          <p:cNvCxnSpPr>
            <a:stCxn id="120" idx="3"/>
            <a:endCxn id="8" idx="1"/>
          </p:cNvCxnSpPr>
          <p:nvPr/>
        </p:nvCxnSpPr>
        <p:spPr>
          <a:xfrm>
            <a:off x="3159139" y="1667617"/>
            <a:ext cx="1053355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ector de seta reta 269"/>
          <p:cNvCxnSpPr/>
          <p:nvPr/>
        </p:nvCxnSpPr>
        <p:spPr>
          <a:xfrm>
            <a:off x="3152758" y="3821578"/>
            <a:ext cx="1050038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6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Perceptron</a:t>
            </a:r>
            <a:r>
              <a:rPr lang="pt-BR" dirty="0"/>
              <a:t> de </a:t>
            </a:r>
            <a:r>
              <a:rPr lang="pt-BR" dirty="0" smtClean="0"/>
              <a:t>múltiplas </a:t>
            </a:r>
            <a:r>
              <a:rPr lang="pt-BR" dirty="0"/>
              <a:t>camadas (MLP)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522454" y="1042953"/>
            <a:ext cx="6099092" cy="3402108"/>
            <a:chOff x="1083866" y="1617914"/>
            <a:chExt cx="6099092" cy="3402108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00" t="30153" r="37250" b="41188"/>
            <a:stretch/>
          </p:blipFill>
          <p:spPr bwMode="auto">
            <a:xfrm>
              <a:off x="1083866" y="1617914"/>
              <a:ext cx="3384376" cy="990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6" t="30652" r="39083" b="9489"/>
            <a:stretch/>
          </p:blipFill>
          <p:spPr bwMode="auto">
            <a:xfrm>
              <a:off x="2063749" y="1761930"/>
              <a:ext cx="5119209" cy="3258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Retângulo 8"/>
          <p:cNvSpPr/>
          <p:nvPr/>
        </p:nvSpPr>
        <p:spPr>
          <a:xfrm>
            <a:off x="1522454" y="4649749"/>
            <a:ext cx="76215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i="1" dirty="0"/>
              <a:t>Learn </a:t>
            </a:r>
            <a:r>
              <a:rPr lang="en-US" sz="1400" i="1" dirty="0" err="1"/>
              <a:t>TensorFlow</a:t>
            </a:r>
            <a:r>
              <a:rPr lang="en-US" sz="1400" i="1" dirty="0"/>
              <a:t> and deep learning, without a Ph.D.</a:t>
            </a:r>
          </a:p>
        </p:txBody>
      </p:sp>
    </p:spTree>
    <p:extLst>
      <p:ext uri="{BB962C8B-B14F-4D97-AF65-F5344CB8AC3E}">
        <p14:creationId xmlns:p14="http://schemas.microsoft.com/office/powerpoint/2010/main" val="196433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Função de ativação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477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de ativação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4951526"/>
            <a:ext cx="6300192" cy="191974"/>
          </a:xfrm>
        </p:spPr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903367"/>
              </p:ext>
            </p:extLst>
          </p:nvPr>
        </p:nvGraphicFramePr>
        <p:xfrm>
          <a:off x="2566081" y="1840761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3" name="Triângulo isósceles 12"/>
          <p:cNvSpPr/>
          <p:nvPr/>
        </p:nvSpPr>
        <p:spPr>
          <a:xfrm rot="10800000" flipH="1" flipV="1">
            <a:off x="3394462" y="1725618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Triângulo isósceles 13"/>
          <p:cNvSpPr/>
          <p:nvPr/>
        </p:nvSpPr>
        <p:spPr>
          <a:xfrm rot="5400000" flipH="1">
            <a:off x="4353043" y="2685002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Forma livre 14"/>
          <p:cNvSpPr/>
          <p:nvPr/>
        </p:nvSpPr>
        <p:spPr>
          <a:xfrm>
            <a:off x="2566080" y="2018968"/>
            <a:ext cx="1797819" cy="1446351"/>
          </a:xfrm>
          <a:custGeom>
            <a:avLst/>
            <a:gdLst>
              <a:gd name="connsiteX0" fmla="*/ 0 w 1290638"/>
              <a:gd name="connsiteY0" fmla="*/ 476250 h 518901"/>
              <a:gd name="connsiteX1" fmla="*/ 471488 w 1290638"/>
              <a:gd name="connsiteY1" fmla="*/ 481013 h 518901"/>
              <a:gd name="connsiteX2" fmla="*/ 719138 w 1290638"/>
              <a:gd name="connsiteY2" fmla="*/ 71438 h 518901"/>
              <a:gd name="connsiteX3" fmla="*/ 1290638 w 1290638"/>
              <a:gd name="connsiteY3" fmla="*/ 0 h 518901"/>
              <a:gd name="connsiteX0" fmla="*/ 0 w 1285875"/>
              <a:gd name="connsiteY0" fmla="*/ 504825 h 533664"/>
              <a:gd name="connsiteX1" fmla="*/ 466725 w 1285875"/>
              <a:gd name="connsiteY1" fmla="*/ 481013 h 533664"/>
              <a:gd name="connsiteX2" fmla="*/ 714375 w 1285875"/>
              <a:gd name="connsiteY2" fmla="*/ 71438 h 533664"/>
              <a:gd name="connsiteX3" fmla="*/ 1285875 w 1285875"/>
              <a:gd name="connsiteY3" fmla="*/ 0 h 533664"/>
              <a:gd name="connsiteX0" fmla="*/ 0 w 1285875"/>
              <a:gd name="connsiteY0" fmla="*/ 504825 h 518661"/>
              <a:gd name="connsiteX1" fmla="*/ 466725 w 1285875"/>
              <a:gd name="connsiteY1" fmla="*/ 481013 h 518661"/>
              <a:gd name="connsiteX2" fmla="*/ 714375 w 1285875"/>
              <a:gd name="connsiteY2" fmla="*/ 71438 h 518661"/>
              <a:gd name="connsiteX3" fmla="*/ 1285875 w 1285875"/>
              <a:gd name="connsiteY3" fmla="*/ 0 h 518661"/>
              <a:gd name="connsiteX0" fmla="*/ 0 w 1285875"/>
              <a:gd name="connsiteY0" fmla="*/ 504825 h 504825"/>
              <a:gd name="connsiteX1" fmla="*/ 490537 w 1285875"/>
              <a:gd name="connsiteY1" fmla="*/ 452438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4825"/>
              <a:gd name="connsiteX1" fmla="*/ 512590 w 1285875"/>
              <a:gd name="connsiteY1" fmla="*/ 426525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5061"/>
              <a:gd name="connsiteX1" fmla="*/ 512590 w 1285875"/>
              <a:gd name="connsiteY1" fmla="*/ 426525 h 505061"/>
              <a:gd name="connsiteX2" fmla="*/ 714375 w 1285875"/>
              <a:gd name="connsiteY2" fmla="*/ 71438 h 505061"/>
              <a:gd name="connsiteX3" fmla="*/ 1285875 w 1285875"/>
              <a:gd name="connsiteY3" fmla="*/ 0 h 505061"/>
              <a:gd name="connsiteX0" fmla="*/ 0 w 1285875"/>
              <a:gd name="connsiteY0" fmla="*/ 504825 h 505300"/>
              <a:gd name="connsiteX1" fmla="*/ 512590 w 1285875"/>
              <a:gd name="connsiteY1" fmla="*/ 434203 h 505300"/>
              <a:gd name="connsiteX2" fmla="*/ 714375 w 1285875"/>
              <a:gd name="connsiteY2" fmla="*/ 71438 h 505300"/>
              <a:gd name="connsiteX3" fmla="*/ 1285875 w 1285875"/>
              <a:gd name="connsiteY3" fmla="*/ 0 h 505300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6127 h 506618"/>
              <a:gd name="connsiteX1" fmla="*/ 512590 w 1285875"/>
              <a:gd name="connsiteY1" fmla="*/ 435505 h 506618"/>
              <a:gd name="connsiteX2" fmla="*/ 770358 w 1285875"/>
              <a:gd name="connsiteY2" fmla="*/ 70820 h 506618"/>
              <a:gd name="connsiteX3" fmla="*/ 1285875 w 1285875"/>
              <a:gd name="connsiteY3" fmla="*/ 1302 h 506618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5456 h 505947"/>
              <a:gd name="connsiteX1" fmla="*/ 512590 w 1285875"/>
              <a:gd name="connsiteY1" fmla="*/ 434834 h 505947"/>
              <a:gd name="connsiteX2" fmla="*/ 770358 w 1285875"/>
              <a:gd name="connsiteY2" fmla="*/ 70149 h 505947"/>
              <a:gd name="connsiteX3" fmla="*/ 1285875 w 1285875"/>
              <a:gd name="connsiteY3" fmla="*/ 631 h 505947"/>
              <a:gd name="connsiteX0" fmla="*/ 0 w 1285875"/>
              <a:gd name="connsiteY0" fmla="*/ 505456 h 505457"/>
              <a:gd name="connsiteX1" fmla="*/ 512590 w 1285875"/>
              <a:gd name="connsiteY1" fmla="*/ 434834 h 505457"/>
              <a:gd name="connsiteX2" fmla="*/ 770358 w 1285875"/>
              <a:gd name="connsiteY2" fmla="*/ 70149 h 505457"/>
              <a:gd name="connsiteX3" fmla="*/ 1285875 w 1285875"/>
              <a:gd name="connsiteY3" fmla="*/ 631 h 505457"/>
              <a:gd name="connsiteX0" fmla="*/ 0 w 1280786"/>
              <a:gd name="connsiteY0" fmla="*/ 462622 h 462623"/>
              <a:gd name="connsiteX1" fmla="*/ 512590 w 1280786"/>
              <a:gd name="connsiteY1" fmla="*/ 392000 h 462623"/>
              <a:gd name="connsiteX2" fmla="*/ 770358 w 1280786"/>
              <a:gd name="connsiteY2" fmla="*/ 27315 h 462623"/>
              <a:gd name="connsiteX3" fmla="*/ 1280786 w 1280786"/>
              <a:gd name="connsiteY3" fmla="*/ 27859 h 462623"/>
              <a:gd name="connsiteX0" fmla="*/ 0 w 1280786"/>
              <a:gd name="connsiteY0" fmla="*/ 434973 h 434973"/>
              <a:gd name="connsiteX1" fmla="*/ 512590 w 1280786"/>
              <a:gd name="connsiteY1" fmla="*/ 364351 h 434973"/>
              <a:gd name="connsiteX2" fmla="*/ 772054 w 1280786"/>
              <a:gd name="connsiteY2" fmla="*/ 72606 h 434973"/>
              <a:gd name="connsiteX3" fmla="*/ 1280786 w 1280786"/>
              <a:gd name="connsiteY3" fmla="*/ 210 h 434973"/>
              <a:gd name="connsiteX0" fmla="*/ 0 w 1280786"/>
              <a:gd name="connsiteY0" fmla="*/ 435152 h 435152"/>
              <a:gd name="connsiteX1" fmla="*/ 512590 w 1280786"/>
              <a:gd name="connsiteY1" fmla="*/ 364530 h 435152"/>
              <a:gd name="connsiteX2" fmla="*/ 772054 w 1280786"/>
              <a:gd name="connsiteY2" fmla="*/ 72785 h 435152"/>
              <a:gd name="connsiteX3" fmla="*/ 1280786 w 1280786"/>
              <a:gd name="connsiteY3" fmla="*/ 389 h 435152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786" h="434767">
                <a:moveTo>
                  <a:pt x="0" y="434767"/>
                </a:moveTo>
                <a:cubicBezTo>
                  <a:pt x="258613" y="434739"/>
                  <a:pt x="383914" y="424540"/>
                  <a:pt x="512590" y="364145"/>
                </a:cubicBezTo>
                <a:cubicBezTo>
                  <a:pt x="641266" y="303751"/>
                  <a:pt x="644021" y="133090"/>
                  <a:pt x="772054" y="72400"/>
                </a:cubicBezTo>
                <a:cubicBezTo>
                  <a:pt x="900087" y="11710"/>
                  <a:pt x="1023472" y="-235"/>
                  <a:pt x="1280786" y="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07600"/>
              </p:ext>
            </p:extLst>
          </p:nvPr>
        </p:nvGraphicFramePr>
        <p:xfrm>
          <a:off x="374657" y="1847904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Triângulo isósceles 16"/>
          <p:cNvSpPr/>
          <p:nvPr/>
        </p:nvSpPr>
        <p:spPr>
          <a:xfrm rot="10800000" flipH="1" flipV="1">
            <a:off x="1203038" y="1732761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Triângulo isósceles 17"/>
          <p:cNvSpPr/>
          <p:nvPr/>
        </p:nvSpPr>
        <p:spPr>
          <a:xfrm rot="5400000" flipH="1">
            <a:off x="2161619" y="2692145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Forma livre 18"/>
          <p:cNvSpPr/>
          <p:nvPr/>
        </p:nvSpPr>
        <p:spPr>
          <a:xfrm>
            <a:off x="374656" y="2018969"/>
            <a:ext cx="1797819" cy="726318"/>
          </a:xfrm>
          <a:custGeom>
            <a:avLst/>
            <a:gdLst>
              <a:gd name="connsiteX0" fmla="*/ 0 w 1290638"/>
              <a:gd name="connsiteY0" fmla="*/ 476250 h 518901"/>
              <a:gd name="connsiteX1" fmla="*/ 471488 w 1290638"/>
              <a:gd name="connsiteY1" fmla="*/ 481013 h 518901"/>
              <a:gd name="connsiteX2" fmla="*/ 719138 w 1290638"/>
              <a:gd name="connsiteY2" fmla="*/ 71438 h 518901"/>
              <a:gd name="connsiteX3" fmla="*/ 1290638 w 1290638"/>
              <a:gd name="connsiteY3" fmla="*/ 0 h 518901"/>
              <a:gd name="connsiteX0" fmla="*/ 0 w 1285875"/>
              <a:gd name="connsiteY0" fmla="*/ 504825 h 533664"/>
              <a:gd name="connsiteX1" fmla="*/ 466725 w 1285875"/>
              <a:gd name="connsiteY1" fmla="*/ 481013 h 533664"/>
              <a:gd name="connsiteX2" fmla="*/ 714375 w 1285875"/>
              <a:gd name="connsiteY2" fmla="*/ 71438 h 533664"/>
              <a:gd name="connsiteX3" fmla="*/ 1285875 w 1285875"/>
              <a:gd name="connsiteY3" fmla="*/ 0 h 533664"/>
              <a:gd name="connsiteX0" fmla="*/ 0 w 1285875"/>
              <a:gd name="connsiteY0" fmla="*/ 504825 h 518661"/>
              <a:gd name="connsiteX1" fmla="*/ 466725 w 1285875"/>
              <a:gd name="connsiteY1" fmla="*/ 481013 h 518661"/>
              <a:gd name="connsiteX2" fmla="*/ 714375 w 1285875"/>
              <a:gd name="connsiteY2" fmla="*/ 71438 h 518661"/>
              <a:gd name="connsiteX3" fmla="*/ 1285875 w 1285875"/>
              <a:gd name="connsiteY3" fmla="*/ 0 h 518661"/>
              <a:gd name="connsiteX0" fmla="*/ 0 w 1285875"/>
              <a:gd name="connsiteY0" fmla="*/ 504825 h 504825"/>
              <a:gd name="connsiteX1" fmla="*/ 490537 w 1285875"/>
              <a:gd name="connsiteY1" fmla="*/ 452438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4825"/>
              <a:gd name="connsiteX1" fmla="*/ 512590 w 1285875"/>
              <a:gd name="connsiteY1" fmla="*/ 426525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5061"/>
              <a:gd name="connsiteX1" fmla="*/ 512590 w 1285875"/>
              <a:gd name="connsiteY1" fmla="*/ 426525 h 505061"/>
              <a:gd name="connsiteX2" fmla="*/ 714375 w 1285875"/>
              <a:gd name="connsiteY2" fmla="*/ 71438 h 505061"/>
              <a:gd name="connsiteX3" fmla="*/ 1285875 w 1285875"/>
              <a:gd name="connsiteY3" fmla="*/ 0 h 505061"/>
              <a:gd name="connsiteX0" fmla="*/ 0 w 1285875"/>
              <a:gd name="connsiteY0" fmla="*/ 504825 h 505300"/>
              <a:gd name="connsiteX1" fmla="*/ 512590 w 1285875"/>
              <a:gd name="connsiteY1" fmla="*/ 434203 h 505300"/>
              <a:gd name="connsiteX2" fmla="*/ 714375 w 1285875"/>
              <a:gd name="connsiteY2" fmla="*/ 71438 h 505300"/>
              <a:gd name="connsiteX3" fmla="*/ 1285875 w 1285875"/>
              <a:gd name="connsiteY3" fmla="*/ 0 h 505300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6127 h 506618"/>
              <a:gd name="connsiteX1" fmla="*/ 512590 w 1285875"/>
              <a:gd name="connsiteY1" fmla="*/ 435505 h 506618"/>
              <a:gd name="connsiteX2" fmla="*/ 770358 w 1285875"/>
              <a:gd name="connsiteY2" fmla="*/ 70820 h 506618"/>
              <a:gd name="connsiteX3" fmla="*/ 1285875 w 1285875"/>
              <a:gd name="connsiteY3" fmla="*/ 1302 h 506618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5456 h 505947"/>
              <a:gd name="connsiteX1" fmla="*/ 512590 w 1285875"/>
              <a:gd name="connsiteY1" fmla="*/ 434834 h 505947"/>
              <a:gd name="connsiteX2" fmla="*/ 770358 w 1285875"/>
              <a:gd name="connsiteY2" fmla="*/ 70149 h 505947"/>
              <a:gd name="connsiteX3" fmla="*/ 1285875 w 1285875"/>
              <a:gd name="connsiteY3" fmla="*/ 631 h 505947"/>
              <a:gd name="connsiteX0" fmla="*/ 0 w 1285875"/>
              <a:gd name="connsiteY0" fmla="*/ 505456 h 505457"/>
              <a:gd name="connsiteX1" fmla="*/ 512590 w 1285875"/>
              <a:gd name="connsiteY1" fmla="*/ 434834 h 505457"/>
              <a:gd name="connsiteX2" fmla="*/ 770358 w 1285875"/>
              <a:gd name="connsiteY2" fmla="*/ 70149 h 505457"/>
              <a:gd name="connsiteX3" fmla="*/ 1285875 w 1285875"/>
              <a:gd name="connsiteY3" fmla="*/ 631 h 505457"/>
              <a:gd name="connsiteX0" fmla="*/ 0 w 1280786"/>
              <a:gd name="connsiteY0" fmla="*/ 462622 h 462623"/>
              <a:gd name="connsiteX1" fmla="*/ 512590 w 1280786"/>
              <a:gd name="connsiteY1" fmla="*/ 392000 h 462623"/>
              <a:gd name="connsiteX2" fmla="*/ 770358 w 1280786"/>
              <a:gd name="connsiteY2" fmla="*/ 27315 h 462623"/>
              <a:gd name="connsiteX3" fmla="*/ 1280786 w 1280786"/>
              <a:gd name="connsiteY3" fmla="*/ 27859 h 462623"/>
              <a:gd name="connsiteX0" fmla="*/ 0 w 1280786"/>
              <a:gd name="connsiteY0" fmla="*/ 434973 h 434973"/>
              <a:gd name="connsiteX1" fmla="*/ 512590 w 1280786"/>
              <a:gd name="connsiteY1" fmla="*/ 364351 h 434973"/>
              <a:gd name="connsiteX2" fmla="*/ 772054 w 1280786"/>
              <a:gd name="connsiteY2" fmla="*/ 72606 h 434973"/>
              <a:gd name="connsiteX3" fmla="*/ 1280786 w 1280786"/>
              <a:gd name="connsiteY3" fmla="*/ 210 h 434973"/>
              <a:gd name="connsiteX0" fmla="*/ 0 w 1280786"/>
              <a:gd name="connsiteY0" fmla="*/ 435152 h 435152"/>
              <a:gd name="connsiteX1" fmla="*/ 512590 w 1280786"/>
              <a:gd name="connsiteY1" fmla="*/ 364530 h 435152"/>
              <a:gd name="connsiteX2" fmla="*/ 772054 w 1280786"/>
              <a:gd name="connsiteY2" fmla="*/ 72785 h 435152"/>
              <a:gd name="connsiteX3" fmla="*/ 1280786 w 1280786"/>
              <a:gd name="connsiteY3" fmla="*/ 389 h 435152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786" h="434767">
                <a:moveTo>
                  <a:pt x="0" y="434767"/>
                </a:moveTo>
                <a:cubicBezTo>
                  <a:pt x="258613" y="434739"/>
                  <a:pt x="383914" y="424540"/>
                  <a:pt x="512590" y="364145"/>
                </a:cubicBezTo>
                <a:cubicBezTo>
                  <a:pt x="641266" y="303751"/>
                  <a:pt x="644021" y="133090"/>
                  <a:pt x="772054" y="72400"/>
                </a:cubicBezTo>
                <a:cubicBezTo>
                  <a:pt x="900087" y="11710"/>
                  <a:pt x="1023472" y="-235"/>
                  <a:pt x="1280786" y="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444050"/>
              </p:ext>
            </p:extLst>
          </p:nvPr>
        </p:nvGraphicFramePr>
        <p:xfrm>
          <a:off x="4766012" y="1839968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1" name="Triângulo isósceles 20"/>
          <p:cNvSpPr/>
          <p:nvPr/>
        </p:nvSpPr>
        <p:spPr>
          <a:xfrm rot="10800000" flipH="1" flipV="1">
            <a:off x="5594393" y="1724825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Triângulo isósceles 21"/>
          <p:cNvSpPr/>
          <p:nvPr/>
        </p:nvSpPr>
        <p:spPr>
          <a:xfrm rot="5400000" flipH="1">
            <a:off x="6552974" y="2684209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Forma livre 23"/>
          <p:cNvSpPr/>
          <p:nvPr/>
        </p:nvSpPr>
        <p:spPr>
          <a:xfrm>
            <a:off x="4772114" y="1860250"/>
            <a:ext cx="1771650" cy="882650"/>
          </a:xfrm>
          <a:custGeom>
            <a:avLst/>
            <a:gdLst>
              <a:gd name="connsiteX0" fmla="*/ 0 w 1771650"/>
              <a:gd name="connsiteY0" fmla="*/ 876300 h 882650"/>
              <a:gd name="connsiteX1" fmla="*/ 889000 w 1771650"/>
              <a:gd name="connsiteY1" fmla="*/ 882650 h 882650"/>
              <a:gd name="connsiteX2" fmla="*/ 1771650 w 1771650"/>
              <a:gd name="connsiteY2" fmla="*/ 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1650" h="882650">
                <a:moveTo>
                  <a:pt x="0" y="876300"/>
                </a:moveTo>
                <a:lnTo>
                  <a:pt x="889000" y="882650"/>
                </a:lnTo>
                <a:lnTo>
                  <a:pt x="177165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5" name="Tabel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597216"/>
              </p:ext>
            </p:extLst>
          </p:nvPr>
        </p:nvGraphicFramePr>
        <p:xfrm>
          <a:off x="6960736" y="1838025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6" name="Triângulo isósceles 25"/>
          <p:cNvSpPr/>
          <p:nvPr/>
        </p:nvSpPr>
        <p:spPr>
          <a:xfrm rot="10800000" flipH="1" flipV="1">
            <a:off x="7789117" y="1722882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Triângulo isósceles 26"/>
          <p:cNvSpPr/>
          <p:nvPr/>
        </p:nvSpPr>
        <p:spPr>
          <a:xfrm rot="5400000" flipH="1">
            <a:off x="8747698" y="2682266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8" name="Forma livre 27"/>
          <p:cNvSpPr/>
          <p:nvPr/>
        </p:nvSpPr>
        <p:spPr>
          <a:xfrm>
            <a:off x="6973188" y="1858307"/>
            <a:ext cx="1765300" cy="990600"/>
          </a:xfrm>
          <a:custGeom>
            <a:avLst/>
            <a:gdLst>
              <a:gd name="connsiteX0" fmla="*/ 0 w 1771650"/>
              <a:gd name="connsiteY0" fmla="*/ 876300 h 882650"/>
              <a:gd name="connsiteX1" fmla="*/ 889000 w 1771650"/>
              <a:gd name="connsiteY1" fmla="*/ 882650 h 882650"/>
              <a:gd name="connsiteX2" fmla="*/ 1771650 w 1771650"/>
              <a:gd name="connsiteY2" fmla="*/ 0 h 882650"/>
              <a:gd name="connsiteX0" fmla="*/ 0 w 1765300"/>
              <a:gd name="connsiteY0" fmla="*/ 990600 h 990600"/>
              <a:gd name="connsiteX1" fmla="*/ 882650 w 1765300"/>
              <a:gd name="connsiteY1" fmla="*/ 882650 h 990600"/>
              <a:gd name="connsiteX2" fmla="*/ 1765300 w 1765300"/>
              <a:gd name="connsiteY2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5300" h="990600">
                <a:moveTo>
                  <a:pt x="0" y="990600"/>
                </a:moveTo>
                <a:lnTo>
                  <a:pt x="882650" y="882650"/>
                </a:lnTo>
                <a:lnTo>
                  <a:pt x="176530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Grupo 41"/>
          <p:cNvGrpSpPr/>
          <p:nvPr/>
        </p:nvGrpSpPr>
        <p:grpSpPr>
          <a:xfrm>
            <a:off x="2233619" y="1949871"/>
            <a:ext cx="332461" cy="1587449"/>
            <a:chOff x="2233619" y="1949871"/>
            <a:chExt cx="332461" cy="1587449"/>
          </a:xfrm>
        </p:grpSpPr>
        <p:sp>
          <p:nvSpPr>
            <p:cNvPr id="33" name="Retângulo 32"/>
            <p:cNvSpPr/>
            <p:nvPr/>
          </p:nvSpPr>
          <p:spPr>
            <a:xfrm>
              <a:off x="2233619" y="1949871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1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2233619" y="2309458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0.5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2233619" y="3028632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-0.5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2233619" y="2669045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0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2233619" y="3388220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-1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upo 42"/>
          <p:cNvGrpSpPr/>
          <p:nvPr/>
        </p:nvGrpSpPr>
        <p:grpSpPr>
          <a:xfrm>
            <a:off x="42195" y="1944418"/>
            <a:ext cx="332461" cy="1587449"/>
            <a:chOff x="2233619" y="1949871"/>
            <a:chExt cx="332461" cy="1587449"/>
          </a:xfrm>
        </p:grpSpPr>
        <p:sp>
          <p:nvSpPr>
            <p:cNvPr id="44" name="Retângulo 43"/>
            <p:cNvSpPr/>
            <p:nvPr/>
          </p:nvSpPr>
          <p:spPr>
            <a:xfrm>
              <a:off x="2233619" y="1949871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1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2233619" y="2309458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0.5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2233619" y="3028632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-0.5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47" name="Retângulo 46"/>
            <p:cNvSpPr/>
            <p:nvPr/>
          </p:nvSpPr>
          <p:spPr>
            <a:xfrm>
              <a:off x="2233619" y="2669045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0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48" name="Retângulo 47"/>
            <p:cNvSpPr/>
            <p:nvPr/>
          </p:nvSpPr>
          <p:spPr>
            <a:xfrm>
              <a:off x="2233619" y="3388220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-1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upo 48"/>
          <p:cNvGrpSpPr/>
          <p:nvPr/>
        </p:nvGrpSpPr>
        <p:grpSpPr>
          <a:xfrm>
            <a:off x="4435709" y="1952420"/>
            <a:ext cx="332461" cy="1587449"/>
            <a:chOff x="2233619" y="1949871"/>
            <a:chExt cx="332461" cy="1587449"/>
          </a:xfrm>
        </p:grpSpPr>
        <p:sp>
          <p:nvSpPr>
            <p:cNvPr id="50" name="Retângulo 49"/>
            <p:cNvSpPr/>
            <p:nvPr/>
          </p:nvSpPr>
          <p:spPr>
            <a:xfrm>
              <a:off x="2233619" y="1949871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1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51" name="Retângulo 50"/>
            <p:cNvSpPr/>
            <p:nvPr/>
          </p:nvSpPr>
          <p:spPr>
            <a:xfrm>
              <a:off x="2233619" y="2309458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0.5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52" name="Retângulo 51"/>
            <p:cNvSpPr/>
            <p:nvPr/>
          </p:nvSpPr>
          <p:spPr>
            <a:xfrm>
              <a:off x="2233619" y="3028632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-0.5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53" name="Retângulo 52"/>
            <p:cNvSpPr/>
            <p:nvPr/>
          </p:nvSpPr>
          <p:spPr>
            <a:xfrm>
              <a:off x="2233619" y="2669045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0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2233619" y="3388220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-1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upo 54"/>
          <p:cNvGrpSpPr/>
          <p:nvPr/>
        </p:nvGrpSpPr>
        <p:grpSpPr>
          <a:xfrm>
            <a:off x="6640727" y="1945277"/>
            <a:ext cx="332461" cy="1587449"/>
            <a:chOff x="2233619" y="1949871"/>
            <a:chExt cx="332461" cy="1587449"/>
          </a:xfrm>
        </p:grpSpPr>
        <p:sp>
          <p:nvSpPr>
            <p:cNvPr id="56" name="Retângulo 55"/>
            <p:cNvSpPr/>
            <p:nvPr/>
          </p:nvSpPr>
          <p:spPr>
            <a:xfrm>
              <a:off x="2233619" y="1949871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1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233619" y="2309458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0.5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2233619" y="3028632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-0.5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2233619" y="2669045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0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2233619" y="3388220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-1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61" name="Retângulo 60"/>
          <p:cNvSpPr/>
          <p:nvPr/>
        </p:nvSpPr>
        <p:spPr>
          <a:xfrm>
            <a:off x="367511" y="1216766"/>
            <a:ext cx="1812108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Logística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2561602" y="1216766"/>
            <a:ext cx="1812108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Tangente hiperbólica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4755693" y="1216766"/>
            <a:ext cx="1812108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ReLu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6949784" y="1216766"/>
            <a:ext cx="1812108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PReLu</a:t>
            </a:r>
            <a:endParaRPr lang="pt-BR" sz="1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tângulo 64"/>
              <p:cNvSpPr/>
              <p:nvPr/>
            </p:nvSpPr>
            <p:spPr>
              <a:xfrm>
                <a:off x="375077" y="3682989"/>
                <a:ext cx="1812108" cy="339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y</m:t>
                      </m:r>
                      <m:r>
                        <a:rPr lang="pt-BR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13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3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3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pt-BR" sz="13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tângulo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77" y="3682989"/>
                <a:ext cx="1812108" cy="339061"/>
              </a:xfrm>
              <a:prstGeom prst="rect">
                <a:avLst/>
              </a:prstGeom>
              <a:blipFill rotWithShape="1">
                <a:blip r:embed="rId2"/>
                <a:stretch>
                  <a:fillRect t="-3571" b="-232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tângulo 68"/>
              <p:cNvSpPr/>
              <p:nvPr/>
            </p:nvSpPr>
            <p:spPr>
              <a:xfrm>
                <a:off x="2561602" y="3682989"/>
                <a:ext cx="1812108" cy="339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y</m:t>
                      </m:r>
                      <m:r>
                        <a:rPr lang="pt-BR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𝑡𝑎𝑛h</m:t>
                      </m:r>
                      <m:d>
                        <m:dPr>
                          <m:ctrlP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𝑠𝑒𝑛</m:t>
                          </m:r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1300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cos</m:t>
                          </m:r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⁡(</m:t>
                          </m:r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t-BR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tângulo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602" y="3682989"/>
                <a:ext cx="1812108" cy="339061"/>
              </a:xfrm>
              <a:prstGeom prst="rect">
                <a:avLst/>
              </a:prstGeom>
              <a:blipFill rotWithShape="1">
                <a:blip r:embed="rId3"/>
                <a:stretch>
                  <a:fillRect t="-12500" b="-33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tângulo 69"/>
              <p:cNvSpPr/>
              <p:nvPr/>
            </p:nvSpPr>
            <p:spPr>
              <a:xfrm>
                <a:off x="4755693" y="3682989"/>
                <a:ext cx="1812108" cy="339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y</m:t>
                      </m:r>
                      <m:r>
                        <a:rPr lang="pt-BR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𝑚𝑎𝑥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⁡(0,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𝑣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tângulo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693" y="3682989"/>
                <a:ext cx="1812108" cy="33906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tângulo 70"/>
              <p:cNvSpPr/>
              <p:nvPr/>
            </p:nvSpPr>
            <p:spPr>
              <a:xfrm>
                <a:off x="6949784" y="3682989"/>
                <a:ext cx="1812108" cy="339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y</m:t>
                      </m:r>
                      <m:r>
                        <a:rPr lang="pt-BR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𝑚𝑎𝑥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⁡(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𝑎𝑣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𝑣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tângulo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784" y="3682989"/>
                <a:ext cx="1812108" cy="33906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tângulo 71"/>
          <p:cNvSpPr/>
          <p:nvPr/>
        </p:nvSpPr>
        <p:spPr>
          <a:xfrm>
            <a:off x="6678974" y="4001139"/>
            <a:ext cx="2088197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 smtClean="0">
                <a:solidFill>
                  <a:schemeClr val="tx1"/>
                </a:solidFill>
              </a:rPr>
              <a:t>Se </a:t>
            </a:r>
            <a:r>
              <a:rPr lang="pt-BR" sz="1100" i="1" dirty="0" smtClean="0">
                <a:solidFill>
                  <a:schemeClr val="tx1"/>
                </a:solidFill>
              </a:rPr>
              <a:t>a</a:t>
            </a:r>
            <a:r>
              <a:rPr lang="pt-BR" sz="1100" dirty="0" smtClean="0">
                <a:solidFill>
                  <a:schemeClr val="tx1"/>
                </a:solidFill>
              </a:rPr>
              <a:t>=0,01 </a:t>
            </a:r>
            <a:r>
              <a:rPr lang="pt-B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pt-BR" sz="1100" dirty="0" smtClean="0">
                <a:solidFill>
                  <a:schemeClr val="tx1"/>
                </a:solidFill>
              </a:rPr>
              <a:t> </a:t>
            </a:r>
            <a:r>
              <a:rPr lang="pt-BR" sz="1100" dirty="0" err="1" smtClean="0">
                <a:solidFill>
                  <a:schemeClr val="tx1"/>
                </a:solidFill>
              </a:rPr>
              <a:t>Leak</a:t>
            </a:r>
            <a:r>
              <a:rPr lang="pt-BR" sz="1100" dirty="0" smtClean="0">
                <a:solidFill>
                  <a:schemeClr val="tx1"/>
                </a:solidFill>
              </a:rPr>
              <a:t> </a:t>
            </a:r>
            <a:r>
              <a:rPr lang="pt-BR" sz="1100" dirty="0" err="1" smtClean="0">
                <a:solidFill>
                  <a:schemeClr val="tx1"/>
                </a:solidFill>
              </a:rPr>
              <a:t>ReLu</a:t>
            </a:r>
            <a:endParaRPr lang="pt-B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04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completamente conectada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794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completamente conectada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cxnSp>
        <p:nvCxnSpPr>
          <p:cNvPr id="192" name="Conector angulado 191"/>
          <p:cNvCxnSpPr>
            <a:stCxn id="242" idx="2"/>
            <a:endCxn id="185" idx="2"/>
          </p:cNvCxnSpPr>
          <p:nvPr/>
        </p:nvCxnSpPr>
        <p:spPr>
          <a:xfrm rot="16200000" flipH="1">
            <a:off x="3650497" y="3319570"/>
            <a:ext cx="1479995" cy="1014645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angulado 193"/>
          <p:cNvCxnSpPr>
            <a:stCxn id="252" idx="2"/>
            <a:endCxn id="183" idx="2"/>
          </p:cNvCxnSpPr>
          <p:nvPr/>
        </p:nvCxnSpPr>
        <p:spPr>
          <a:xfrm rot="16200000" flipH="1">
            <a:off x="3780763" y="3189424"/>
            <a:ext cx="1074555" cy="1159553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angulado 199"/>
          <p:cNvCxnSpPr>
            <a:stCxn id="255" idx="2"/>
            <a:endCxn id="154" idx="2"/>
          </p:cNvCxnSpPr>
          <p:nvPr/>
        </p:nvCxnSpPr>
        <p:spPr>
          <a:xfrm rot="16200000" flipH="1">
            <a:off x="3911030" y="3059279"/>
            <a:ext cx="669115" cy="1304459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Elipse 148"/>
          <p:cNvSpPr/>
          <p:nvPr/>
        </p:nvSpPr>
        <p:spPr>
          <a:xfrm>
            <a:off x="4681769" y="2636007"/>
            <a:ext cx="648096" cy="216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...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6" name="Elipse 155"/>
          <p:cNvSpPr/>
          <p:nvPr/>
        </p:nvSpPr>
        <p:spPr>
          <a:xfrm>
            <a:off x="6698041" y="1620541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7" name="Elipse 156"/>
          <p:cNvSpPr/>
          <p:nvPr/>
        </p:nvSpPr>
        <p:spPr>
          <a:xfrm>
            <a:off x="6698041" y="1878572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8" name="Elipse 157"/>
          <p:cNvSpPr/>
          <p:nvPr/>
        </p:nvSpPr>
        <p:spPr>
          <a:xfrm>
            <a:off x="6698041" y="213660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9" name="Elipse 158"/>
          <p:cNvSpPr/>
          <p:nvPr/>
        </p:nvSpPr>
        <p:spPr>
          <a:xfrm>
            <a:off x="6698041" y="2394634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0" name="Elipse 159"/>
          <p:cNvSpPr/>
          <p:nvPr/>
        </p:nvSpPr>
        <p:spPr>
          <a:xfrm>
            <a:off x="6698041" y="2652665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/>
          <p:cNvSpPr/>
          <p:nvPr/>
        </p:nvSpPr>
        <p:spPr>
          <a:xfrm>
            <a:off x="6698041" y="2910696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2" name="Elipse 161"/>
          <p:cNvSpPr/>
          <p:nvPr/>
        </p:nvSpPr>
        <p:spPr>
          <a:xfrm>
            <a:off x="6698041" y="3168727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3" name="Elipse 162"/>
          <p:cNvSpPr/>
          <p:nvPr/>
        </p:nvSpPr>
        <p:spPr>
          <a:xfrm>
            <a:off x="6698041" y="3426754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4" name="Conector reto 163"/>
          <p:cNvCxnSpPr>
            <a:stCxn id="143" idx="6"/>
            <a:endCxn id="156" idx="2"/>
          </p:cNvCxnSpPr>
          <p:nvPr/>
        </p:nvCxnSpPr>
        <p:spPr>
          <a:xfrm>
            <a:off x="5113817" y="1181535"/>
            <a:ext cx="1584224" cy="54700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ector reto 164"/>
          <p:cNvCxnSpPr>
            <a:stCxn id="143" idx="6"/>
            <a:endCxn id="157" idx="2"/>
          </p:cNvCxnSpPr>
          <p:nvPr/>
        </p:nvCxnSpPr>
        <p:spPr>
          <a:xfrm>
            <a:off x="5113817" y="1181535"/>
            <a:ext cx="1584224" cy="80503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reto 165"/>
          <p:cNvCxnSpPr>
            <a:stCxn id="143" idx="6"/>
            <a:endCxn id="158" idx="2"/>
          </p:cNvCxnSpPr>
          <p:nvPr/>
        </p:nvCxnSpPr>
        <p:spPr>
          <a:xfrm>
            <a:off x="5113817" y="1181535"/>
            <a:ext cx="1584224" cy="106306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reto 166"/>
          <p:cNvCxnSpPr>
            <a:stCxn id="143" idx="6"/>
            <a:endCxn id="159" idx="2"/>
          </p:cNvCxnSpPr>
          <p:nvPr/>
        </p:nvCxnSpPr>
        <p:spPr>
          <a:xfrm>
            <a:off x="5113817" y="1181535"/>
            <a:ext cx="1584224" cy="132109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to 167"/>
          <p:cNvCxnSpPr>
            <a:stCxn id="143" idx="6"/>
            <a:endCxn id="160" idx="2"/>
          </p:cNvCxnSpPr>
          <p:nvPr/>
        </p:nvCxnSpPr>
        <p:spPr>
          <a:xfrm>
            <a:off x="5113817" y="1181535"/>
            <a:ext cx="1584224" cy="157913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de seta reta 168"/>
          <p:cNvCxnSpPr>
            <a:stCxn id="143" idx="6"/>
            <a:endCxn id="161" idx="2"/>
          </p:cNvCxnSpPr>
          <p:nvPr/>
        </p:nvCxnSpPr>
        <p:spPr>
          <a:xfrm>
            <a:off x="5113817" y="1181535"/>
            <a:ext cx="1584224" cy="183716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reto 169"/>
          <p:cNvCxnSpPr>
            <a:stCxn id="143" idx="6"/>
            <a:endCxn id="162" idx="2"/>
          </p:cNvCxnSpPr>
          <p:nvPr/>
        </p:nvCxnSpPr>
        <p:spPr>
          <a:xfrm>
            <a:off x="5113817" y="1181535"/>
            <a:ext cx="1584224" cy="209519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/>
          <p:cNvCxnSpPr>
            <a:stCxn id="143" idx="6"/>
            <a:endCxn id="163" idx="2"/>
          </p:cNvCxnSpPr>
          <p:nvPr/>
        </p:nvCxnSpPr>
        <p:spPr>
          <a:xfrm>
            <a:off x="5113817" y="1181535"/>
            <a:ext cx="1584224" cy="235321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/>
          <p:cNvCxnSpPr>
            <a:stCxn id="154" idx="6"/>
            <a:endCxn id="163" idx="2"/>
          </p:cNvCxnSpPr>
          <p:nvPr/>
        </p:nvCxnSpPr>
        <p:spPr>
          <a:xfrm flipV="1">
            <a:off x="5113817" y="3534754"/>
            <a:ext cx="1584224" cy="51131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/>
          <p:cNvCxnSpPr>
            <a:stCxn id="154" idx="6"/>
            <a:endCxn id="162" idx="2"/>
          </p:cNvCxnSpPr>
          <p:nvPr/>
        </p:nvCxnSpPr>
        <p:spPr>
          <a:xfrm flipV="1">
            <a:off x="5113817" y="3276727"/>
            <a:ext cx="1584224" cy="76934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/>
          <p:cNvCxnSpPr>
            <a:stCxn id="154" idx="6"/>
            <a:endCxn id="161" idx="2"/>
          </p:cNvCxnSpPr>
          <p:nvPr/>
        </p:nvCxnSpPr>
        <p:spPr>
          <a:xfrm flipV="1">
            <a:off x="5113817" y="3018696"/>
            <a:ext cx="1584224" cy="102737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to 174"/>
          <p:cNvCxnSpPr>
            <a:stCxn id="154" idx="6"/>
            <a:endCxn id="160" idx="2"/>
          </p:cNvCxnSpPr>
          <p:nvPr/>
        </p:nvCxnSpPr>
        <p:spPr>
          <a:xfrm flipV="1">
            <a:off x="5113817" y="2760665"/>
            <a:ext cx="1584224" cy="128540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to 175"/>
          <p:cNvCxnSpPr>
            <a:stCxn id="159" idx="2"/>
            <a:endCxn id="154" idx="6"/>
          </p:cNvCxnSpPr>
          <p:nvPr/>
        </p:nvCxnSpPr>
        <p:spPr>
          <a:xfrm flipH="1">
            <a:off x="5113817" y="2502634"/>
            <a:ext cx="1584224" cy="154343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ector reto 176"/>
          <p:cNvCxnSpPr>
            <a:stCxn id="156" idx="2"/>
            <a:endCxn id="154" idx="6"/>
          </p:cNvCxnSpPr>
          <p:nvPr/>
        </p:nvCxnSpPr>
        <p:spPr>
          <a:xfrm flipH="1">
            <a:off x="5113817" y="1728541"/>
            <a:ext cx="1584224" cy="231752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ector reto 177"/>
          <p:cNvCxnSpPr>
            <a:stCxn id="157" idx="2"/>
            <a:endCxn id="154" idx="6"/>
          </p:cNvCxnSpPr>
          <p:nvPr/>
        </p:nvCxnSpPr>
        <p:spPr>
          <a:xfrm flipH="1">
            <a:off x="5113817" y="1986572"/>
            <a:ext cx="1584224" cy="20594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ctor reto 178"/>
          <p:cNvCxnSpPr>
            <a:stCxn id="158" idx="2"/>
            <a:endCxn id="154" idx="6"/>
          </p:cNvCxnSpPr>
          <p:nvPr/>
        </p:nvCxnSpPr>
        <p:spPr>
          <a:xfrm flipH="1">
            <a:off x="5113817" y="2244603"/>
            <a:ext cx="1584224" cy="180146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1" name="Grupo 270"/>
          <p:cNvGrpSpPr/>
          <p:nvPr/>
        </p:nvGrpSpPr>
        <p:grpSpPr>
          <a:xfrm>
            <a:off x="4894047" y="813123"/>
            <a:ext cx="219770" cy="3861768"/>
            <a:chOff x="5288310" y="771550"/>
            <a:chExt cx="219770" cy="3861768"/>
          </a:xfrm>
        </p:grpSpPr>
        <p:sp>
          <p:nvSpPr>
            <p:cNvPr id="143" name="Elipse 142"/>
            <p:cNvSpPr/>
            <p:nvPr/>
          </p:nvSpPr>
          <p:spPr>
            <a:xfrm>
              <a:off x="5292080" y="1031962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Elipse 143"/>
            <p:cNvSpPr/>
            <p:nvPr/>
          </p:nvSpPr>
          <p:spPr>
            <a:xfrm>
              <a:off x="5292080" y="1292374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5" name="Elipse 144"/>
            <p:cNvSpPr/>
            <p:nvPr/>
          </p:nvSpPr>
          <p:spPr>
            <a:xfrm>
              <a:off x="5292080" y="1552786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6" name="Elipse 145"/>
            <p:cNvSpPr/>
            <p:nvPr/>
          </p:nvSpPr>
          <p:spPr>
            <a:xfrm>
              <a:off x="5292080" y="1813198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7" name="Elipse 146"/>
            <p:cNvSpPr/>
            <p:nvPr/>
          </p:nvSpPr>
          <p:spPr>
            <a:xfrm>
              <a:off x="5292080" y="2073610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8" name="Elipse 147"/>
            <p:cNvSpPr/>
            <p:nvPr/>
          </p:nvSpPr>
          <p:spPr>
            <a:xfrm>
              <a:off x="5292080" y="2334022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0" name="Elipse 149"/>
            <p:cNvSpPr/>
            <p:nvPr/>
          </p:nvSpPr>
          <p:spPr>
            <a:xfrm>
              <a:off x="5292080" y="2854846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1" name="Elipse 150"/>
            <p:cNvSpPr/>
            <p:nvPr/>
          </p:nvSpPr>
          <p:spPr>
            <a:xfrm>
              <a:off x="5292080" y="3115258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2" name="Elipse 151"/>
            <p:cNvSpPr/>
            <p:nvPr/>
          </p:nvSpPr>
          <p:spPr>
            <a:xfrm>
              <a:off x="5292080" y="3375670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3" name="Elipse 152"/>
            <p:cNvSpPr/>
            <p:nvPr/>
          </p:nvSpPr>
          <p:spPr>
            <a:xfrm>
              <a:off x="5292080" y="3636082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4" name="Elipse 153"/>
            <p:cNvSpPr/>
            <p:nvPr/>
          </p:nvSpPr>
          <p:spPr>
            <a:xfrm>
              <a:off x="5292080" y="3896494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2" name="Elipse 181"/>
            <p:cNvSpPr/>
            <p:nvPr/>
          </p:nvSpPr>
          <p:spPr>
            <a:xfrm>
              <a:off x="5288310" y="771550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3" name="Elipse 182"/>
            <p:cNvSpPr/>
            <p:nvPr/>
          </p:nvSpPr>
          <p:spPr>
            <a:xfrm>
              <a:off x="5292080" y="4156906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5" name="Elipse 184"/>
            <p:cNvSpPr/>
            <p:nvPr/>
          </p:nvSpPr>
          <p:spPr>
            <a:xfrm>
              <a:off x="5292080" y="4417318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8" name="Conector angulado 37"/>
          <p:cNvCxnSpPr>
            <a:stCxn id="10" idx="1"/>
            <a:endCxn id="182" idx="2"/>
          </p:cNvCxnSpPr>
          <p:nvPr/>
        </p:nvCxnSpPr>
        <p:spPr>
          <a:xfrm rot="5400000" flipH="1" flipV="1">
            <a:off x="2849880" y="404422"/>
            <a:ext cx="1527466" cy="2560868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angulado 39"/>
          <p:cNvCxnSpPr>
            <a:stCxn id="13" idx="1"/>
            <a:endCxn id="143" idx="2"/>
          </p:cNvCxnSpPr>
          <p:nvPr/>
        </p:nvCxnSpPr>
        <p:spPr>
          <a:xfrm rot="5400000" flipH="1" flipV="1">
            <a:off x="3126432" y="533189"/>
            <a:ext cx="1123038" cy="2419731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angulado 187"/>
          <p:cNvCxnSpPr>
            <a:stCxn id="9" idx="1"/>
            <a:endCxn id="144" idx="2"/>
          </p:cNvCxnSpPr>
          <p:nvPr/>
        </p:nvCxnSpPr>
        <p:spPr>
          <a:xfrm rot="5400000" flipH="1" flipV="1">
            <a:off x="3401100" y="663840"/>
            <a:ext cx="718610" cy="2274824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to 203"/>
          <p:cNvCxnSpPr>
            <a:stCxn id="183" idx="6"/>
            <a:endCxn id="163" idx="2"/>
          </p:cNvCxnSpPr>
          <p:nvPr/>
        </p:nvCxnSpPr>
        <p:spPr>
          <a:xfrm flipV="1">
            <a:off x="5113817" y="3534754"/>
            <a:ext cx="1584224" cy="7717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reto 205"/>
          <p:cNvCxnSpPr>
            <a:stCxn id="183" idx="6"/>
            <a:endCxn id="156" idx="2"/>
          </p:cNvCxnSpPr>
          <p:nvPr/>
        </p:nvCxnSpPr>
        <p:spPr>
          <a:xfrm flipV="1">
            <a:off x="5113817" y="1728541"/>
            <a:ext cx="1584224" cy="25779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 reto 210"/>
          <p:cNvCxnSpPr>
            <a:stCxn id="183" idx="6"/>
            <a:endCxn id="157" idx="2"/>
          </p:cNvCxnSpPr>
          <p:nvPr/>
        </p:nvCxnSpPr>
        <p:spPr>
          <a:xfrm flipV="1">
            <a:off x="5113817" y="1986572"/>
            <a:ext cx="1584224" cy="231990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ector reto 212"/>
          <p:cNvCxnSpPr>
            <a:stCxn id="183" idx="6"/>
            <a:endCxn id="158" idx="2"/>
          </p:cNvCxnSpPr>
          <p:nvPr/>
        </p:nvCxnSpPr>
        <p:spPr>
          <a:xfrm flipV="1">
            <a:off x="5113817" y="2244603"/>
            <a:ext cx="1584224" cy="206187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 reto 216"/>
          <p:cNvCxnSpPr>
            <a:stCxn id="183" idx="6"/>
            <a:endCxn id="162" idx="2"/>
          </p:cNvCxnSpPr>
          <p:nvPr/>
        </p:nvCxnSpPr>
        <p:spPr>
          <a:xfrm flipV="1">
            <a:off x="5113817" y="3276727"/>
            <a:ext cx="1584224" cy="102975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reto 220"/>
          <p:cNvCxnSpPr>
            <a:stCxn id="183" idx="6"/>
            <a:endCxn id="160" idx="2"/>
          </p:cNvCxnSpPr>
          <p:nvPr/>
        </p:nvCxnSpPr>
        <p:spPr>
          <a:xfrm flipV="1">
            <a:off x="5113817" y="2760665"/>
            <a:ext cx="1584224" cy="154581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ector reto 224"/>
          <p:cNvCxnSpPr>
            <a:stCxn id="183" idx="6"/>
            <a:endCxn id="161" idx="2"/>
          </p:cNvCxnSpPr>
          <p:nvPr/>
        </p:nvCxnSpPr>
        <p:spPr>
          <a:xfrm flipV="1">
            <a:off x="5113817" y="3018696"/>
            <a:ext cx="1584224" cy="128778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 reto 227"/>
          <p:cNvCxnSpPr>
            <a:stCxn id="144" idx="6"/>
            <a:endCxn id="156" idx="2"/>
          </p:cNvCxnSpPr>
          <p:nvPr/>
        </p:nvCxnSpPr>
        <p:spPr>
          <a:xfrm>
            <a:off x="5113817" y="1441947"/>
            <a:ext cx="1584224" cy="28659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ector reto 228"/>
          <p:cNvCxnSpPr>
            <a:stCxn id="144" idx="6"/>
            <a:endCxn id="157" idx="2"/>
          </p:cNvCxnSpPr>
          <p:nvPr/>
        </p:nvCxnSpPr>
        <p:spPr>
          <a:xfrm>
            <a:off x="5113817" y="1441947"/>
            <a:ext cx="1584224" cy="5446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ector reto 229"/>
          <p:cNvCxnSpPr>
            <a:stCxn id="144" idx="6"/>
            <a:endCxn id="158" idx="2"/>
          </p:cNvCxnSpPr>
          <p:nvPr/>
        </p:nvCxnSpPr>
        <p:spPr>
          <a:xfrm>
            <a:off x="5113817" y="1441947"/>
            <a:ext cx="1584224" cy="80265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ector reto 230"/>
          <p:cNvCxnSpPr>
            <a:stCxn id="144" idx="6"/>
            <a:endCxn id="159" idx="2"/>
          </p:cNvCxnSpPr>
          <p:nvPr/>
        </p:nvCxnSpPr>
        <p:spPr>
          <a:xfrm>
            <a:off x="5113817" y="1441947"/>
            <a:ext cx="1584224" cy="106068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ector reto 231"/>
          <p:cNvCxnSpPr>
            <a:stCxn id="144" idx="6"/>
            <a:endCxn id="160" idx="2"/>
          </p:cNvCxnSpPr>
          <p:nvPr/>
        </p:nvCxnSpPr>
        <p:spPr>
          <a:xfrm>
            <a:off x="5113817" y="1441947"/>
            <a:ext cx="1584224" cy="131871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ector de seta reta 232"/>
          <p:cNvCxnSpPr>
            <a:stCxn id="144" idx="6"/>
            <a:endCxn id="161" idx="2"/>
          </p:cNvCxnSpPr>
          <p:nvPr/>
        </p:nvCxnSpPr>
        <p:spPr>
          <a:xfrm>
            <a:off x="5113817" y="1441947"/>
            <a:ext cx="1584224" cy="157674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Conector reto 233"/>
          <p:cNvCxnSpPr>
            <a:stCxn id="144" idx="6"/>
            <a:endCxn id="162" idx="2"/>
          </p:cNvCxnSpPr>
          <p:nvPr/>
        </p:nvCxnSpPr>
        <p:spPr>
          <a:xfrm>
            <a:off x="5113817" y="1441947"/>
            <a:ext cx="1584224" cy="183478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ector reto 234"/>
          <p:cNvCxnSpPr>
            <a:stCxn id="144" idx="6"/>
            <a:endCxn id="163" idx="2"/>
          </p:cNvCxnSpPr>
          <p:nvPr/>
        </p:nvCxnSpPr>
        <p:spPr>
          <a:xfrm>
            <a:off x="5113817" y="1441947"/>
            <a:ext cx="1584224" cy="209280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ector reto 243"/>
          <p:cNvCxnSpPr>
            <a:stCxn id="145" idx="6"/>
            <a:endCxn id="156" idx="2"/>
          </p:cNvCxnSpPr>
          <p:nvPr/>
        </p:nvCxnSpPr>
        <p:spPr>
          <a:xfrm>
            <a:off x="5113817" y="1702359"/>
            <a:ext cx="1584224" cy="261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Conector reto 244"/>
          <p:cNvCxnSpPr>
            <a:stCxn id="145" idx="6"/>
            <a:endCxn id="157" idx="2"/>
          </p:cNvCxnSpPr>
          <p:nvPr/>
        </p:nvCxnSpPr>
        <p:spPr>
          <a:xfrm>
            <a:off x="5113817" y="1702359"/>
            <a:ext cx="1584224" cy="28421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Conector reto 245"/>
          <p:cNvCxnSpPr>
            <a:stCxn id="145" idx="6"/>
            <a:endCxn id="158" idx="2"/>
          </p:cNvCxnSpPr>
          <p:nvPr/>
        </p:nvCxnSpPr>
        <p:spPr>
          <a:xfrm>
            <a:off x="5113817" y="1702359"/>
            <a:ext cx="1584224" cy="54224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Conector reto 246"/>
          <p:cNvCxnSpPr>
            <a:stCxn id="145" idx="6"/>
            <a:endCxn id="160" idx="2"/>
          </p:cNvCxnSpPr>
          <p:nvPr/>
        </p:nvCxnSpPr>
        <p:spPr>
          <a:xfrm>
            <a:off x="5113817" y="1702359"/>
            <a:ext cx="1584224" cy="105830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Conector reto 247"/>
          <p:cNvCxnSpPr>
            <a:stCxn id="145" idx="6"/>
            <a:endCxn id="161" idx="2"/>
          </p:cNvCxnSpPr>
          <p:nvPr/>
        </p:nvCxnSpPr>
        <p:spPr>
          <a:xfrm>
            <a:off x="5113817" y="1702359"/>
            <a:ext cx="1584224" cy="131633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Conector de seta reta 248"/>
          <p:cNvCxnSpPr>
            <a:stCxn id="145" idx="6"/>
            <a:endCxn id="161" idx="2"/>
          </p:cNvCxnSpPr>
          <p:nvPr/>
        </p:nvCxnSpPr>
        <p:spPr>
          <a:xfrm>
            <a:off x="5113817" y="1702359"/>
            <a:ext cx="1584224" cy="131633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Conector reto 249"/>
          <p:cNvCxnSpPr>
            <a:stCxn id="145" idx="6"/>
            <a:endCxn id="162" idx="2"/>
          </p:cNvCxnSpPr>
          <p:nvPr/>
        </p:nvCxnSpPr>
        <p:spPr>
          <a:xfrm>
            <a:off x="5113817" y="1702359"/>
            <a:ext cx="1584224" cy="157436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ector reto 250"/>
          <p:cNvCxnSpPr>
            <a:stCxn id="145" idx="6"/>
            <a:endCxn id="163" idx="2"/>
          </p:cNvCxnSpPr>
          <p:nvPr/>
        </p:nvCxnSpPr>
        <p:spPr>
          <a:xfrm>
            <a:off x="5113817" y="1702359"/>
            <a:ext cx="1584224" cy="18323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ector reto 259"/>
          <p:cNvCxnSpPr>
            <a:stCxn id="146" idx="6"/>
            <a:endCxn id="156" idx="2"/>
          </p:cNvCxnSpPr>
          <p:nvPr/>
        </p:nvCxnSpPr>
        <p:spPr>
          <a:xfrm flipV="1">
            <a:off x="5113817" y="1728541"/>
            <a:ext cx="1584224" cy="23423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ector reto 260"/>
          <p:cNvCxnSpPr>
            <a:stCxn id="146" idx="6"/>
            <a:endCxn id="157" idx="2"/>
          </p:cNvCxnSpPr>
          <p:nvPr/>
        </p:nvCxnSpPr>
        <p:spPr>
          <a:xfrm>
            <a:off x="5113817" y="1962771"/>
            <a:ext cx="1584224" cy="2380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ector reto 261"/>
          <p:cNvCxnSpPr>
            <a:stCxn id="146" idx="6"/>
            <a:endCxn id="158" idx="2"/>
          </p:cNvCxnSpPr>
          <p:nvPr/>
        </p:nvCxnSpPr>
        <p:spPr>
          <a:xfrm>
            <a:off x="5113817" y="1962771"/>
            <a:ext cx="1584224" cy="28183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onector reto 262"/>
          <p:cNvCxnSpPr>
            <a:stCxn id="146" idx="6"/>
            <a:endCxn id="159" idx="2"/>
          </p:cNvCxnSpPr>
          <p:nvPr/>
        </p:nvCxnSpPr>
        <p:spPr>
          <a:xfrm>
            <a:off x="5113817" y="1962771"/>
            <a:ext cx="1584224" cy="5398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ector reto 263"/>
          <p:cNvCxnSpPr>
            <a:stCxn id="146" idx="6"/>
            <a:endCxn id="160" idx="2"/>
          </p:cNvCxnSpPr>
          <p:nvPr/>
        </p:nvCxnSpPr>
        <p:spPr>
          <a:xfrm>
            <a:off x="5113817" y="1962771"/>
            <a:ext cx="1584224" cy="79789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Conector de seta reta 264"/>
          <p:cNvCxnSpPr>
            <a:stCxn id="146" idx="6"/>
            <a:endCxn id="161" idx="2"/>
          </p:cNvCxnSpPr>
          <p:nvPr/>
        </p:nvCxnSpPr>
        <p:spPr>
          <a:xfrm>
            <a:off x="5113817" y="1962771"/>
            <a:ext cx="1584224" cy="10559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ector reto 265"/>
          <p:cNvCxnSpPr>
            <a:stCxn id="146" idx="6"/>
            <a:endCxn id="162" idx="2"/>
          </p:cNvCxnSpPr>
          <p:nvPr/>
        </p:nvCxnSpPr>
        <p:spPr>
          <a:xfrm>
            <a:off x="5113817" y="1962771"/>
            <a:ext cx="1584224" cy="131395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Conector reto 266"/>
          <p:cNvCxnSpPr>
            <a:stCxn id="146" idx="6"/>
            <a:endCxn id="163" idx="2"/>
          </p:cNvCxnSpPr>
          <p:nvPr/>
        </p:nvCxnSpPr>
        <p:spPr>
          <a:xfrm>
            <a:off x="5113817" y="1962771"/>
            <a:ext cx="1584224" cy="157198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ector reto 275"/>
          <p:cNvCxnSpPr>
            <a:stCxn id="182" idx="6"/>
            <a:endCxn id="156" idx="2"/>
          </p:cNvCxnSpPr>
          <p:nvPr/>
        </p:nvCxnSpPr>
        <p:spPr>
          <a:xfrm>
            <a:off x="5110047" y="921123"/>
            <a:ext cx="1587994" cy="80741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Conector reto 276"/>
          <p:cNvCxnSpPr>
            <a:stCxn id="182" idx="6"/>
            <a:endCxn id="157" idx="2"/>
          </p:cNvCxnSpPr>
          <p:nvPr/>
        </p:nvCxnSpPr>
        <p:spPr>
          <a:xfrm>
            <a:off x="5110047" y="921123"/>
            <a:ext cx="1587994" cy="106544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Conector reto 277"/>
          <p:cNvCxnSpPr>
            <a:stCxn id="182" idx="6"/>
            <a:endCxn id="158" idx="2"/>
          </p:cNvCxnSpPr>
          <p:nvPr/>
        </p:nvCxnSpPr>
        <p:spPr>
          <a:xfrm>
            <a:off x="5110047" y="921123"/>
            <a:ext cx="1587994" cy="132348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Conector reto 278"/>
          <p:cNvCxnSpPr>
            <a:stCxn id="182" idx="6"/>
            <a:endCxn id="159" idx="2"/>
          </p:cNvCxnSpPr>
          <p:nvPr/>
        </p:nvCxnSpPr>
        <p:spPr>
          <a:xfrm>
            <a:off x="5110047" y="921123"/>
            <a:ext cx="1587994" cy="158151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Conector reto 279"/>
          <p:cNvCxnSpPr>
            <a:stCxn id="182" idx="6"/>
            <a:endCxn id="160" idx="2"/>
          </p:cNvCxnSpPr>
          <p:nvPr/>
        </p:nvCxnSpPr>
        <p:spPr>
          <a:xfrm>
            <a:off x="5110047" y="921123"/>
            <a:ext cx="1587994" cy="183954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Conector de seta reta 280"/>
          <p:cNvCxnSpPr>
            <a:stCxn id="182" idx="6"/>
            <a:endCxn id="161" idx="2"/>
          </p:cNvCxnSpPr>
          <p:nvPr/>
        </p:nvCxnSpPr>
        <p:spPr>
          <a:xfrm>
            <a:off x="5110047" y="921123"/>
            <a:ext cx="1587994" cy="209757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ector reto 281"/>
          <p:cNvCxnSpPr>
            <a:stCxn id="182" idx="6"/>
            <a:endCxn id="162" idx="2"/>
          </p:cNvCxnSpPr>
          <p:nvPr/>
        </p:nvCxnSpPr>
        <p:spPr>
          <a:xfrm>
            <a:off x="5110047" y="921123"/>
            <a:ext cx="1587994" cy="235560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Conector reto 282"/>
          <p:cNvCxnSpPr>
            <a:stCxn id="182" idx="6"/>
            <a:endCxn id="163" idx="2"/>
          </p:cNvCxnSpPr>
          <p:nvPr/>
        </p:nvCxnSpPr>
        <p:spPr>
          <a:xfrm>
            <a:off x="5110047" y="921123"/>
            <a:ext cx="1587994" cy="261363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Conector reto 235"/>
          <p:cNvCxnSpPr>
            <a:stCxn id="183" idx="6"/>
            <a:endCxn id="159" idx="2"/>
          </p:cNvCxnSpPr>
          <p:nvPr/>
        </p:nvCxnSpPr>
        <p:spPr>
          <a:xfrm flipV="1">
            <a:off x="5113817" y="2502634"/>
            <a:ext cx="1584224" cy="180384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0" name="Grupo 269"/>
          <p:cNvGrpSpPr/>
          <p:nvPr/>
        </p:nvGrpSpPr>
        <p:grpSpPr>
          <a:xfrm>
            <a:off x="2229959" y="1773982"/>
            <a:ext cx="1702484" cy="1940051"/>
            <a:chOff x="2624222" y="1635646"/>
            <a:chExt cx="1702484" cy="1940051"/>
          </a:xfrm>
        </p:grpSpPr>
        <p:sp>
          <p:nvSpPr>
            <p:cNvPr id="137" name="Cubo 136"/>
            <p:cNvSpPr/>
            <p:nvPr/>
          </p:nvSpPr>
          <p:spPr>
            <a:xfrm>
              <a:off x="4021724" y="2693541"/>
              <a:ext cx="304982" cy="306092"/>
            </a:xfrm>
            <a:prstGeom prst="cube">
              <a:avLst>
                <a:gd name="adj" fmla="val 32311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8" name="Cubo 137"/>
            <p:cNvSpPr/>
            <p:nvPr/>
          </p:nvSpPr>
          <p:spPr>
            <a:xfrm>
              <a:off x="3876819" y="2837557"/>
              <a:ext cx="304982" cy="306092"/>
            </a:xfrm>
            <a:prstGeom prst="cube">
              <a:avLst>
                <a:gd name="adj" fmla="val 32311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9" name="Cubo 138"/>
            <p:cNvSpPr/>
            <p:nvPr/>
          </p:nvSpPr>
          <p:spPr>
            <a:xfrm>
              <a:off x="3731912" y="2981573"/>
              <a:ext cx="304982" cy="306092"/>
            </a:xfrm>
            <a:prstGeom prst="cube">
              <a:avLst>
                <a:gd name="adj" fmla="val 32311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48" name="Grupo 47"/>
            <p:cNvGrpSpPr/>
            <p:nvPr/>
          </p:nvGrpSpPr>
          <p:grpSpPr>
            <a:xfrm>
              <a:off x="2624222" y="1635646"/>
              <a:ext cx="884609" cy="1940051"/>
              <a:chOff x="2624222" y="1635646"/>
              <a:chExt cx="884609" cy="1940051"/>
            </a:xfrm>
          </p:grpSpPr>
          <p:grpSp>
            <p:nvGrpSpPr>
              <p:cNvPr id="42" name="Grupo 41"/>
              <p:cNvGrpSpPr/>
              <p:nvPr/>
            </p:nvGrpSpPr>
            <p:grpSpPr>
              <a:xfrm>
                <a:off x="2624223" y="2693541"/>
                <a:ext cx="884608" cy="882156"/>
                <a:chOff x="2624222" y="1635646"/>
                <a:chExt cx="884608" cy="882156"/>
              </a:xfrm>
            </p:grpSpPr>
            <p:sp>
              <p:nvSpPr>
                <p:cNvPr id="43" name="Cubo 42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4" name="Cubo 43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5" name="Cubo 44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6" name="Cubo 45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7" name="Cubo 46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4" name="Grupo 23"/>
              <p:cNvGrpSpPr/>
              <p:nvPr/>
            </p:nvGrpSpPr>
            <p:grpSpPr>
              <a:xfrm>
                <a:off x="2624223" y="2429068"/>
                <a:ext cx="884608" cy="882156"/>
                <a:chOff x="2624222" y="1635646"/>
                <a:chExt cx="884608" cy="882156"/>
              </a:xfrm>
            </p:grpSpPr>
            <p:sp>
              <p:nvSpPr>
                <p:cNvPr id="25" name="Cubo 24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" name="Cubo 25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" name="Cubo 26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8" name="Cubo 27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" name="Cubo 28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30" name="Grupo 29"/>
              <p:cNvGrpSpPr/>
              <p:nvPr/>
            </p:nvGrpSpPr>
            <p:grpSpPr>
              <a:xfrm>
                <a:off x="2624222" y="2164594"/>
                <a:ext cx="884608" cy="882156"/>
                <a:chOff x="2624222" y="1635646"/>
                <a:chExt cx="884608" cy="882156"/>
              </a:xfrm>
            </p:grpSpPr>
            <p:sp>
              <p:nvSpPr>
                <p:cNvPr id="31" name="Cubo 30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2" name="Cubo 31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3" name="Cubo 32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Cubo 33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Cubo 34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8" name="Grupo 17"/>
              <p:cNvGrpSpPr/>
              <p:nvPr/>
            </p:nvGrpSpPr>
            <p:grpSpPr>
              <a:xfrm>
                <a:off x="2624223" y="1900120"/>
                <a:ext cx="884608" cy="882156"/>
                <a:chOff x="2624222" y="1635646"/>
                <a:chExt cx="884608" cy="882156"/>
              </a:xfrm>
            </p:grpSpPr>
            <p:sp>
              <p:nvSpPr>
                <p:cNvPr id="19" name="Cubo 18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" name="Cubo 19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" name="Cubo 20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Cubo 21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3" name="Cubo 22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7" name="Grupo 16"/>
              <p:cNvGrpSpPr/>
              <p:nvPr/>
            </p:nvGrpSpPr>
            <p:grpSpPr>
              <a:xfrm>
                <a:off x="2624222" y="1635646"/>
                <a:ext cx="884608" cy="882156"/>
                <a:chOff x="2624222" y="1635646"/>
                <a:chExt cx="884608" cy="882156"/>
              </a:xfrm>
            </p:grpSpPr>
            <p:sp>
              <p:nvSpPr>
                <p:cNvPr id="6" name="Cubo 5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" name="Cubo 7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" name="Cubo 8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3" name="Cubo 12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" name="Cubo 9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49" name="Grupo 48"/>
            <p:cNvGrpSpPr/>
            <p:nvPr/>
          </p:nvGrpSpPr>
          <p:grpSpPr>
            <a:xfrm>
              <a:off x="2903344" y="1635646"/>
              <a:ext cx="884609" cy="1940051"/>
              <a:chOff x="2624222" y="1635646"/>
              <a:chExt cx="884609" cy="1940051"/>
            </a:xfrm>
          </p:grpSpPr>
          <p:grpSp>
            <p:nvGrpSpPr>
              <p:cNvPr id="50" name="Grupo 49"/>
              <p:cNvGrpSpPr/>
              <p:nvPr/>
            </p:nvGrpSpPr>
            <p:grpSpPr>
              <a:xfrm>
                <a:off x="2624223" y="2693541"/>
                <a:ext cx="884608" cy="882156"/>
                <a:chOff x="2624222" y="1635646"/>
                <a:chExt cx="884608" cy="882156"/>
              </a:xfrm>
            </p:grpSpPr>
            <p:sp>
              <p:nvSpPr>
                <p:cNvPr id="75" name="Cubo 74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6" name="Cubo 75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7" name="Cubo 76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8" name="Cubo 77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9" name="Cubo 78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1" name="Grupo 50"/>
              <p:cNvGrpSpPr/>
              <p:nvPr/>
            </p:nvGrpSpPr>
            <p:grpSpPr>
              <a:xfrm>
                <a:off x="2624223" y="2429068"/>
                <a:ext cx="884608" cy="882156"/>
                <a:chOff x="2624222" y="1635646"/>
                <a:chExt cx="884608" cy="882156"/>
              </a:xfrm>
            </p:grpSpPr>
            <p:sp>
              <p:nvSpPr>
                <p:cNvPr id="70" name="Cubo 69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1" name="Cubo 70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2" name="Cubo 71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3" name="Cubo 72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4" name="Cubo 73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2" name="Grupo 51"/>
              <p:cNvGrpSpPr/>
              <p:nvPr/>
            </p:nvGrpSpPr>
            <p:grpSpPr>
              <a:xfrm>
                <a:off x="2624222" y="2164594"/>
                <a:ext cx="884608" cy="882156"/>
                <a:chOff x="2624222" y="1635646"/>
                <a:chExt cx="884608" cy="882156"/>
              </a:xfrm>
            </p:grpSpPr>
            <p:sp>
              <p:nvSpPr>
                <p:cNvPr id="65" name="Cubo 64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6" name="Cubo 65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7" name="Cubo 66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8" name="Cubo 67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9" name="Cubo 68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3" name="Grupo 52"/>
              <p:cNvGrpSpPr/>
              <p:nvPr/>
            </p:nvGrpSpPr>
            <p:grpSpPr>
              <a:xfrm>
                <a:off x="2624223" y="1900120"/>
                <a:ext cx="884608" cy="882156"/>
                <a:chOff x="2624222" y="1635646"/>
                <a:chExt cx="884608" cy="882156"/>
              </a:xfrm>
            </p:grpSpPr>
            <p:sp>
              <p:nvSpPr>
                <p:cNvPr id="60" name="Cubo 59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Cubo 60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Cubo 61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3" name="Cubo 62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4" name="Cubo 63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4" name="Grupo 53"/>
              <p:cNvGrpSpPr/>
              <p:nvPr/>
            </p:nvGrpSpPr>
            <p:grpSpPr>
              <a:xfrm>
                <a:off x="2624222" y="1635646"/>
                <a:ext cx="884608" cy="882156"/>
                <a:chOff x="2624222" y="1635646"/>
                <a:chExt cx="884608" cy="882156"/>
              </a:xfrm>
            </p:grpSpPr>
            <p:sp>
              <p:nvSpPr>
                <p:cNvPr id="55" name="Cubo 54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6" name="Cubo 55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7" name="Cubo 56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8" name="Cubo 57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9" name="Cubo 58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80" name="Grupo 79"/>
            <p:cNvGrpSpPr/>
            <p:nvPr/>
          </p:nvGrpSpPr>
          <p:grpSpPr>
            <a:xfrm>
              <a:off x="3182466" y="1635646"/>
              <a:ext cx="884609" cy="1940051"/>
              <a:chOff x="2624222" y="1635646"/>
              <a:chExt cx="884609" cy="1940051"/>
            </a:xfrm>
          </p:grpSpPr>
          <p:grpSp>
            <p:nvGrpSpPr>
              <p:cNvPr id="81" name="Grupo 80"/>
              <p:cNvGrpSpPr/>
              <p:nvPr/>
            </p:nvGrpSpPr>
            <p:grpSpPr>
              <a:xfrm>
                <a:off x="2624223" y="2693541"/>
                <a:ext cx="884608" cy="882156"/>
                <a:chOff x="2624222" y="1635646"/>
                <a:chExt cx="884608" cy="882156"/>
              </a:xfrm>
            </p:grpSpPr>
            <p:sp>
              <p:nvSpPr>
                <p:cNvPr id="106" name="Cubo 105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7" name="Cubo 106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8" name="Cubo 107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9" name="Cubo 108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10" name="Cubo 109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82" name="Grupo 81"/>
              <p:cNvGrpSpPr/>
              <p:nvPr/>
            </p:nvGrpSpPr>
            <p:grpSpPr>
              <a:xfrm>
                <a:off x="2624223" y="2429068"/>
                <a:ext cx="884608" cy="882156"/>
                <a:chOff x="2624222" y="1635646"/>
                <a:chExt cx="884608" cy="882156"/>
              </a:xfrm>
            </p:grpSpPr>
            <p:sp>
              <p:nvSpPr>
                <p:cNvPr id="101" name="Cubo 100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2" name="Cubo 101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3" name="Cubo 102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4" name="Cubo 103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5" name="Cubo 104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83" name="Grupo 82"/>
              <p:cNvGrpSpPr/>
              <p:nvPr/>
            </p:nvGrpSpPr>
            <p:grpSpPr>
              <a:xfrm>
                <a:off x="2624222" y="2164594"/>
                <a:ext cx="884608" cy="882156"/>
                <a:chOff x="2624222" y="1635646"/>
                <a:chExt cx="884608" cy="882156"/>
              </a:xfrm>
            </p:grpSpPr>
            <p:sp>
              <p:nvSpPr>
                <p:cNvPr id="96" name="Cubo 95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7" name="Cubo 96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8" name="Cubo 97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9" name="Cubo 98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0" name="Cubo 99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84" name="Grupo 83"/>
              <p:cNvGrpSpPr/>
              <p:nvPr/>
            </p:nvGrpSpPr>
            <p:grpSpPr>
              <a:xfrm>
                <a:off x="2624223" y="1900120"/>
                <a:ext cx="884608" cy="882156"/>
                <a:chOff x="2624222" y="1635646"/>
                <a:chExt cx="884608" cy="882156"/>
              </a:xfrm>
            </p:grpSpPr>
            <p:sp>
              <p:nvSpPr>
                <p:cNvPr id="91" name="Cubo 90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2" name="Cubo 91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3" name="Cubo 92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4" name="Cubo 93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5" name="Cubo 94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85" name="Grupo 84"/>
              <p:cNvGrpSpPr/>
              <p:nvPr/>
            </p:nvGrpSpPr>
            <p:grpSpPr>
              <a:xfrm>
                <a:off x="2624222" y="1635646"/>
                <a:ext cx="884608" cy="882156"/>
                <a:chOff x="2624222" y="1635646"/>
                <a:chExt cx="884608" cy="882156"/>
              </a:xfrm>
            </p:grpSpPr>
            <p:sp>
              <p:nvSpPr>
                <p:cNvPr id="86" name="Cubo 85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7" name="Cubo 86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8" name="Cubo 87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9" name="Cubo 88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0" name="Cubo 89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140" name="Cubo 139"/>
            <p:cNvSpPr/>
            <p:nvPr/>
          </p:nvSpPr>
          <p:spPr>
            <a:xfrm>
              <a:off x="3587005" y="3125589"/>
              <a:ext cx="304982" cy="306092"/>
            </a:xfrm>
            <a:prstGeom prst="cube">
              <a:avLst>
                <a:gd name="adj" fmla="val 32311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1" name="Cubo 140"/>
            <p:cNvSpPr/>
            <p:nvPr/>
          </p:nvSpPr>
          <p:spPr>
            <a:xfrm>
              <a:off x="3442098" y="3269605"/>
              <a:ext cx="304982" cy="306092"/>
            </a:xfrm>
            <a:prstGeom prst="cube">
              <a:avLst>
                <a:gd name="adj" fmla="val 32311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13" name="Grupo 112"/>
            <p:cNvGrpSpPr/>
            <p:nvPr/>
          </p:nvGrpSpPr>
          <p:grpSpPr>
            <a:xfrm>
              <a:off x="3442098" y="2429068"/>
              <a:ext cx="884608" cy="882156"/>
              <a:chOff x="2624222" y="1635646"/>
              <a:chExt cx="884608" cy="882156"/>
            </a:xfrm>
          </p:grpSpPr>
          <p:sp>
            <p:nvSpPr>
              <p:cNvPr id="132" name="Cubo 131"/>
              <p:cNvSpPr/>
              <p:nvPr/>
            </p:nvSpPr>
            <p:spPr>
              <a:xfrm>
                <a:off x="3203848" y="1635646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3" name="Cubo 132"/>
              <p:cNvSpPr/>
              <p:nvPr/>
            </p:nvSpPr>
            <p:spPr>
              <a:xfrm>
                <a:off x="3058943" y="1779662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4" name="Cubo 133"/>
              <p:cNvSpPr/>
              <p:nvPr/>
            </p:nvSpPr>
            <p:spPr>
              <a:xfrm>
                <a:off x="2914036" y="1923678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Cubo 134"/>
              <p:cNvSpPr/>
              <p:nvPr/>
            </p:nvSpPr>
            <p:spPr>
              <a:xfrm>
                <a:off x="2769129" y="2067694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6" name="Cubo 135"/>
              <p:cNvSpPr/>
              <p:nvPr/>
            </p:nvSpPr>
            <p:spPr>
              <a:xfrm>
                <a:off x="2624222" y="2211710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4" name="Grupo 113"/>
            <p:cNvGrpSpPr/>
            <p:nvPr/>
          </p:nvGrpSpPr>
          <p:grpSpPr>
            <a:xfrm>
              <a:off x="3442097" y="2164594"/>
              <a:ext cx="884608" cy="882156"/>
              <a:chOff x="2624222" y="1635646"/>
              <a:chExt cx="884608" cy="882156"/>
            </a:xfrm>
          </p:grpSpPr>
          <p:sp>
            <p:nvSpPr>
              <p:cNvPr id="127" name="Cubo 126"/>
              <p:cNvSpPr/>
              <p:nvPr/>
            </p:nvSpPr>
            <p:spPr>
              <a:xfrm>
                <a:off x="3203848" y="1635646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8" name="Cubo 127"/>
              <p:cNvSpPr/>
              <p:nvPr/>
            </p:nvSpPr>
            <p:spPr>
              <a:xfrm>
                <a:off x="3058943" y="1779662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Cubo 128"/>
              <p:cNvSpPr/>
              <p:nvPr/>
            </p:nvSpPr>
            <p:spPr>
              <a:xfrm>
                <a:off x="2914036" y="1923678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0" name="Cubo 129"/>
              <p:cNvSpPr/>
              <p:nvPr/>
            </p:nvSpPr>
            <p:spPr>
              <a:xfrm>
                <a:off x="2769129" y="2067694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1" name="Cubo 130"/>
              <p:cNvSpPr/>
              <p:nvPr/>
            </p:nvSpPr>
            <p:spPr>
              <a:xfrm>
                <a:off x="2624222" y="2211710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5" name="Grupo 114"/>
            <p:cNvGrpSpPr/>
            <p:nvPr/>
          </p:nvGrpSpPr>
          <p:grpSpPr>
            <a:xfrm>
              <a:off x="3442098" y="1900120"/>
              <a:ext cx="884608" cy="882156"/>
              <a:chOff x="2624222" y="1635646"/>
              <a:chExt cx="884608" cy="882156"/>
            </a:xfrm>
          </p:grpSpPr>
          <p:sp>
            <p:nvSpPr>
              <p:cNvPr id="122" name="Cubo 121"/>
              <p:cNvSpPr/>
              <p:nvPr/>
            </p:nvSpPr>
            <p:spPr>
              <a:xfrm>
                <a:off x="3203848" y="1635646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3" name="Cubo 122"/>
              <p:cNvSpPr/>
              <p:nvPr/>
            </p:nvSpPr>
            <p:spPr>
              <a:xfrm>
                <a:off x="3058943" y="1779662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4" name="Cubo 123"/>
              <p:cNvSpPr/>
              <p:nvPr/>
            </p:nvSpPr>
            <p:spPr>
              <a:xfrm>
                <a:off x="2914036" y="1923678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5" name="Cubo 124"/>
              <p:cNvSpPr/>
              <p:nvPr/>
            </p:nvSpPr>
            <p:spPr>
              <a:xfrm>
                <a:off x="2769129" y="2067694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6" name="Cubo 125"/>
              <p:cNvSpPr/>
              <p:nvPr/>
            </p:nvSpPr>
            <p:spPr>
              <a:xfrm>
                <a:off x="2624222" y="2211710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6" name="Grupo 115"/>
            <p:cNvGrpSpPr/>
            <p:nvPr/>
          </p:nvGrpSpPr>
          <p:grpSpPr>
            <a:xfrm>
              <a:off x="3442097" y="1635646"/>
              <a:ext cx="884608" cy="882156"/>
              <a:chOff x="2624222" y="1635646"/>
              <a:chExt cx="884608" cy="882156"/>
            </a:xfrm>
          </p:grpSpPr>
          <p:sp>
            <p:nvSpPr>
              <p:cNvPr id="117" name="Cubo 116"/>
              <p:cNvSpPr/>
              <p:nvPr/>
            </p:nvSpPr>
            <p:spPr>
              <a:xfrm>
                <a:off x="3203848" y="1635646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8" name="Cubo 117"/>
              <p:cNvSpPr/>
              <p:nvPr/>
            </p:nvSpPr>
            <p:spPr>
              <a:xfrm>
                <a:off x="3058943" y="1779662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9" name="Cubo 118"/>
              <p:cNvSpPr/>
              <p:nvPr/>
            </p:nvSpPr>
            <p:spPr>
              <a:xfrm>
                <a:off x="2914036" y="1923678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Cubo 119"/>
              <p:cNvSpPr/>
              <p:nvPr/>
            </p:nvSpPr>
            <p:spPr>
              <a:xfrm>
                <a:off x="2769129" y="2067694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1" name="Cubo 120"/>
              <p:cNvSpPr/>
              <p:nvPr/>
            </p:nvSpPr>
            <p:spPr>
              <a:xfrm>
                <a:off x="2624222" y="2211710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42" name="Retângulo 241"/>
            <p:cNvSpPr/>
            <p:nvPr/>
          </p:nvSpPr>
          <p:spPr>
            <a:xfrm>
              <a:off x="4228163" y="2744432"/>
              <a:ext cx="98543" cy="20412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2" name="Retângulo 251"/>
            <p:cNvSpPr/>
            <p:nvPr/>
          </p:nvSpPr>
          <p:spPr>
            <a:xfrm>
              <a:off x="4083255" y="2889460"/>
              <a:ext cx="98543" cy="20412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3" name="Retângulo 252"/>
            <p:cNvSpPr/>
            <p:nvPr/>
          </p:nvSpPr>
          <p:spPr>
            <a:xfrm>
              <a:off x="3648537" y="3324544"/>
              <a:ext cx="98543" cy="20412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4" name="Retângulo 253"/>
            <p:cNvSpPr/>
            <p:nvPr/>
          </p:nvSpPr>
          <p:spPr>
            <a:xfrm>
              <a:off x="3793443" y="3179516"/>
              <a:ext cx="98543" cy="20412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5" name="Retângulo 254"/>
            <p:cNvSpPr/>
            <p:nvPr/>
          </p:nvSpPr>
          <p:spPr>
            <a:xfrm>
              <a:off x="3938349" y="3034488"/>
              <a:ext cx="98543" cy="20412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56" name="Conector angulado 255"/>
          <p:cNvCxnSpPr>
            <a:stCxn id="254" idx="2"/>
            <a:endCxn id="153" idx="2"/>
          </p:cNvCxnSpPr>
          <p:nvPr/>
        </p:nvCxnSpPr>
        <p:spPr>
          <a:xfrm rot="16200000" flipH="1">
            <a:off x="4041297" y="2929134"/>
            <a:ext cx="263675" cy="1449365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onector angulado 271"/>
          <p:cNvCxnSpPr>
            <a:stCxn id="8" idx="1"/>
            <a:endCxn id="145" idx="2"/>
          </p:cNvCxnSpPr>
          <p:nvPr/>
        </p:nvCxnSpPr>
        <p:spPr>
          <a:xfrm rot="5400000" flipH="1" flipV="1">
            <a:off x="3675767" y="794492"/>
            <a:ext cx="314182" cy="2129917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onector reto 274"/>
          <p:cNvCxnSpPr>
            <a:stCxn id="185" idx="6"/>
            <a:endCxn id="163" idx="2"/>
          </p:cNvCxnSpPr>
          <p:nvPr/>
        </p:nvCxnSpPr>
        <p:spPr>
          <a:xfrm flipV="1">
            <a:off x="5113817" y="3534754"/>
            <a:ext cx="1584224" cy="103213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Conector reto 283"/>
          <p:cNvCxnSpPr>
            <a:stCxn id="185" idx="6"/>
            <a:endCxn id="156" idx="2"/>
          </p:cNvCxnSpPr>
          <p:nvPr/>
        </p:nvCxnSpPr>
        <p:spPr>
          <a:xfrm flipV="1">
            <a:off x="5113817" y="1728541"/>
            <a:ext cx="1584224" cy="28383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Conector reto 284"/>
          <p:cNvCxnSpPr>
            <a:stCxn id="185" idx="6"/>
            <a:endCxn id="157" idx="2"/>
          </p:cNvCxnSpPr>
          <p:nvPr/>
        </p:nvCxnSpPr>
        <p:spPr>
          <a:xfrm flipV="1">
            <a:off x="5113817" y="1986572"/>
            <a:ext cx="1584224" cy="258031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Conector reto 285"/>
          <p:cNvCxnSpPr>
            <a:stCxn id="185" idx="6"/>
            <a:endCxn id="158" idx="2"/>
          </p:cNvCxnSpPr>
          <p:nvPr/>
        </p:nvCxnSpPr>
        <p:spPr>
          <a:xfrm flipV="1">
            <a:off x="5113817" y="2244603"/>
            <a:ext cx="1584224" cy="23222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Conector reto 286"/>
          <p:cNvCxnSpPr>
            <a:stCxn id="185" idx="6"/>
            <a:endCxn id="163" idx="2"/>
          </p:cNvCxnSpPr>
          <p:nvPr/>
        </p:nvCxnSpPr>
        <p:spPr>
          <a:xfrm flipV="1">
            <a:off x="5113817" y="3534754"/>
            <a:ext cx="1584224" cy="103213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Conector reto 287"/>
          <p:cNvCxnSpPr>
            <a:stCxn id="185" idx="6"/>
            <a:endCxn id="160" idx="2"/>
          </p:cNvCxnSpPr>
          <p:nvPr/>
        </p:nvCxnSpPr>
        <p:spPr>
          <a:xfrm flipV="1">
            <a:off x="5113817" y="2760665"/>
            <a:ext cx="1584224" cy="180622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Conector reto 288"/>
          <p:cNvCxnSpPr>
            <a:stCxn id="185" idx="6"/>
            <a:endCxn id="161" idx="2"/>
          </p:cNvCxnSpPr>
          <p:nvPr/>
        </p:nvCxnSpPr>
        <p:spPr>
          <a:xfrm flipV="1">
            <a:off x="5113817" y="3018696"/>
            <a:ext cx="1584224" cy="15481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Conector reto 289"/>
          <p:cNvCxnSpPr>
            <a:stCxn id="185" idx="6"/>
            <a:endCxn id="159" idx="2"/>
          </p:cNvCxnSpPr>
          <p:nvPr/>
        </p:nvCxnSpPr>
        <p:spPr>
          <a:xfrm flipV="1">
            <a:off x="5113817" y="2502634"/>
            <a:ext cx="1584224" cy="206425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ector reto 298"/>
          <p:cNvCxnSpPr>
            <a:stCxn id="152" idx="6"/>
            <a:endCxn id="163" idx="2"/>
          </p:cNvCxnSpPr>
          <p:nvPr/>
        </p:nvCxnSpPr>
        <p:spPr>
          <a:xfrm>
            <a:off x="5113817" y="3525243"/>
            <a:ext cx="1584224" cy="951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Conector reto 299"/>
          <p:cNvCxnSpPr>
            <a:stCxn id="152" idx="6"/>
            <a:endCxn id="156" idx="2"/>
          </p:cNvCxnSpPr>
          <p:nvPr/>
        </p:nvCxnSpPr>
        <p:spPr>
          <a:xfrm flipV="1">
            <a:off x="5113817" y="1728541"/>
            <a:ext cx="1584224" cy="179670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Conector reto 300"/>
          <p:cNvCxnSpPr>
            <a:stCxn id="152" idx="6"/>
            <a:endCxn id="157" idx="2"/>
          </p:cNvCxnSpPr>
          <p:nvPr/>
        </p:nvCxnSpPr>
        <p:spPr>
          <a:xfrm flipV="1">
            <a:off x="5113817" y="1986572"/>
            <a:ext cx="1584224" cy="153867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Conector reto 301"/>
          <p:cNvCxnSpPr>
            <a:stCxn id="152" idx="6"/>
            <a:endCxn id="158" idx="2"/>
          </p:cNvCxnSpPr>
          <p:nvPr/>
        </p:nvCxnSpPr>
        <p:spPr>
          <a:xfrm flipV="1">
            <a:off x="5113817" y="2244603"/>
            <a:ext cx="1584224" cy="128064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Conector reto 302"/>
          <p:cNvCxnSpPr>
            <a:stCxn id="152" idx="6"/>
            <a:endCxn id="162" idx="2"/>
          </p:cNvCxnSpPr>
          <p:nvPr/>
        </p:nvCxnSpPr>
        <p:spPr>
          <a:xfrm flipV="1">
            <a:off x="5113817" y="3276727"/>
            <a:ext cx="1584224" cy="24851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Conector reto 303"/>
          <p:cNvCxnSpPr>
            <a:stCxn id="152" idx="6"/>
            <a:endCxn id="160" idx="2"/>
          </p:cNvCxnSpPr>
          <p:nvPr/>
        </p:nvCxnSpPr>
        <p:spPr>
          <a:xfrm flipV="1">
            <a:off x="5113817" y="2760665"/>
            <a:ext cx="1584224" cy="76457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Conector reto 304"/>
          <p:cNvCxnSpPr>
            <a:stCxn id="152" idx="6"/>
            <a:endCxn id="161" idx="2"/>
          </p:cNvCxnSpPr>
          <p:nvPr/>
        </p:nvCxnSpPr>
        <p:spPr>
          <a:xfrm flipV="1">
            <a:off x="5113817" y="3018696"/>
            <a:ext cx="1584224" cy="50654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Conector reto 305"/>
          <p:cNvCxnSpPr>
            <a:stCxn id="152" idx="6"/>
            <a:endCxn id="159" idx="2"/>
          </p:cNvCxnSpPr>
          <p:nvPr/>
        </p:nvCxnSpPr>
        <p:spPr>
          <a:xfrm flipV="1">
            <a:off x="5113817" y="2502634"/>
            <a:ext cx="1584224" cy="102260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Conector reto 314"/>
          <p:cNvCxnSpPr>
            <a:stCxn id="150" idx="6"/>
            <a:endCxn id="163" idx="2"/>
          </p:cNvCxnSpPr>
          <p:nvPr/>
        </p:nvCxnSpPr>
        <p:spPr>
          <a:xfrm>
            <a:off x="5113817" y="3004419"/>
            <a:ext cx="1584224" cy="53033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Conector reto 315"/>
          <p:cNvCxnSpPr>
            <a:stCxn id="150" idx="6"/>
            <a:endCxn id="156" idx="2"/>
          </p:cNvCxnSpPr>
          <p:nvPr/>
        </p:nvCxnSpPr>
        <p:spPr>
          <a:xfrm flipV="1">
            <a:off x="5113817" y="1728541"/>
            <a:ext cx="1584224" cy="127587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Conector reto 316"/>
          <p:cNvCxnSpPr>
            <a:stCxn id="150" idx="6"/>
            <a:endCxn id="157" idx="2"/>
          </p:cNvCxnSpPr>
          <p:nvPr/>
        </p:nvCxnSpPr>
        <p:spPr>
          <a:xfrm flipV="1">
            <a:off x="5113817" y="1986572"/>
            <a:ext cx="1584224" cy="101784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Conector reto 317"/>
          <p:cNvCxnSpPr>
            <a:stCxn id="150" idx="6"/>
            <a:endCxn id="158" idx="2"/>
          </p:cNvCxnSpPr>
          <p:nvPr/>
        </p:nvCxnSpPr>
        <p:spPr>
          <a:xfrm flipV="1">
            <a:off x="5113817" y="2244603"/>
            <a:ext cx="1584224" cy="75981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Conector reto 318"/>
          <p:cNvCxnSpPr>
            <a:stCxn id="150" idx="6"/>
            <a:endCxn id="163" idx="2"/>
          </p:cNvCxnSpPr>
          <p:nvPr/>
        </p:nvCxnSpPr>
        <p:spPr>
          <a:xfrm>
            <a:off x="5113817" y="3004419"/>
            <a:ext cx="1584224" cy="53033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Conector reto 319"/>
          <p:cNvCxnSpPr>
            <a:stCxn id="150" idx="6"/>
            <a:endCxn id="160" idx="2"/>
          </p:cNvCxnSpPr>
          <p:nvPr/>
        </p:nvCxnSpPr>
        <p:spPr>
          <a:xfrm flipV="1">
            <a:off x="5113817" y="2760665"/>
            <a:ext cx="1584224" cy="24375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ector reto 320"/>
          <p:cNvCxnSpPr>
            <a:stCxn id="150" idx="6"/>
            <a:endCxn id="162" idx="2"/>
          </p:cNvCxnSpPr>
          <p:nvPr/>
        </p:nvCxnSpPr>
        <p:spPr>
          <a:xfrm>
            <a:off x="5113817" y="3004419"/>
            <a:ext cx="1584224" cy="2723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Conector reto 321"/>
          <p:cNvCxnSpPr>
            <a:stCxn id="150" idx="6"/>
            <a:endCxn id="159" idx="2"/>
          </p:cNvCxnSpPr>
          <p:nvPr/>
        </p:nvCxnSpPr>
        <p:spPr>
          <a:xfrm flipV="1">
            <a:off x="5113817" y="2502634"/>
            <a:ext cx="1584224" cy="50178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Conector reto 329"/>
          <p:cNvCxnSpPr>
            <a:stCxn id="147" idx="6"/>
            <a:endCxn id="163" idx="2"/>
          </p:cNvCxnSpPr>
          <p:nvPr/>
        </p:nvCxnSpPr>
        <p:spPr>
          <a:xfrm>
            <a:off x="5113817" y="2223183"/>
            <a:ext cx="1584224" cy="131157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Conector reto 330"/>
          <p:cNvCxnSpPr>
            <a:stCxn id="147" idx="6"/>
            <a:endCxn id="156" idx="2"/>
          </p:cNvCxnSpPr>
          <p:nvPr/>
        </p:nvCxnSpPr>
        <p:spPr>
          <a:xfrm flipV="1">
            <a:off x="5113817" y="1728541"/>
            <a:ext cx="1584224" cy="49464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Conector reto 331"/>
          <p:cNvCxnSpPr>
            <a:stCxn id="147" idx="6"/>
            <a:endCxn id="157" idx="2"/>
          </p:cNvCxnSpPr>
          <p:nvPr/>
        </p:nvCxnSpPr>
        <p:spPr>
          <a:xfrm flipV="1">
            <a:off x="5113817" y="1986572"/>
            <a:ext cx="1584224" cy="23661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Conector reto 332"/>
          <p:cNvCxnSpPr>
            <a:stCxn id="147" idx="6"/>
            <a:endCxn id="158" idx="2"/>
          </p:cNvCxnSpPr>
          <p:nvPr/>
        </p:nvCxnSpPr>
        <p:spPr>
          <a:xfrm>
            <a:off x="5113817" y="2223183"/>
            <a:ext cx="1584224" cy="2142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Conector reto 333"/>
          <p:cNvCxnSpPr>
            <a:stCxn id="147" idx="6"/>
            <a:endCxn id="163" idx="2"/>
          </p:cNvCxnSpPr>
          <p:nvPr/>
        </p:nvCxnSpPr>
        <p:spPr>
          <a:xfrm>
            <a:off x="5113817" y="2223183"/>
            <a:ext cx="1584224" cy="131157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Conector reto 334"/>
          <p:cNvCxnSpPr>
            <a:stCxn id="147" idx="6"/>
            <a:endCxn id="160" idx="2"/>
          </p:cNvCxnSpPr>
          <p:nvPr/>
        </p:nvCxnSpPr>
        <p:spPr>
          <a:xfrm>
            <a:off x="5113817" y="2223183"/>
            <a:ext cx="1584224" cy="5374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Conector reto 335"/>
          <p:cNvCxnSpPr>
            <a:stCxn id="147" idx="6"/>
            <a:endCxn id="161" idx="2"/>
          </p:cNvCxnSpPr>
          <p:nvPr/>
        </p:nvCxnSpPr>
        <p:spPr>
          <a:xfrm>
            <a:off x="5113817" y="2223183"/>
            <a:ext cx="1584224" cy="79551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Conector reto 336"/>
          <p:cNvCxnSpPr>
            <a:stCxn id="147" idx="6"/>
            <a:endCxn id="159" idx="2"/>
          </p:cNvCxnSpPr>
          <p:nvPr/>
        </p:nvCxnSpPr>
        <p:spPr>
          <a:xfrm>
            <a:off x="5113817" y="2223183"/>
            <a:ext cx="1584224" cy="27945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Conector reto 345"/>
          <p:cNvCxnSpPr>
            <a:stCxn id="148" idx="6"/>
            <a:endCxn id="163" idx="2"/>
          </p:cNvCxnSpPr>
          <p:nvPr/>
        </p:nvCxnSpPr>
        <p:spPr>
          <a:xfrm>
            <a:off x="5113817" y="2483595"/>
            <a:ext cx="1584224" cy="105115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Conector reto 346"/>
          <p:cNvCxnSpPr>
            <a:stCxn id="148" idx="6"/>
            <a:endCxn id="156" idx="2"/>
          </p:cNvCxnSpPr>
          <p:nvPr/>
        </p:nvCxnSpPr>
        <p:spPr>
          <a:xfrm flipV="1">
            <a:off x="5113817" y="1728541"/>
            <a:ext cx="1584224" cy="75505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Conector reto 347"/>
          <p:cNvCxnSpPr>
            <a:stCxn id="148" idx="6"/>
            <a:endCxn id="157" idx="2"/>
          </p:cNvCxnSpPr>
          <p:nvPr/>
        </p:nvCxnSpPr>
        <p:spPr>
          <a:xfrm flipV="1">
            <a:off x="5113817" y="1986572"/>
            <a:ext cx="1584224" cy="49702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Conector reto 348"/>
          <p:cNvCxnSpPr>
            <a:stCxn id="148" idx="6"/>
            <a:endCxn id="158" idx="2"/>
          </p:cNvCxnSpPr>
          <p:nvPr/>
        </p:nvCxnSpPr>
        <p:spPr>
          <a:xfrm flipV="1">
            <a:off x="5113817" y="2244603"/>
            <a:ext cx="1584224" cy="23899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Conector reto 349"/>
          <p:cNvCxnSpPr>
            <a:stCxn id="148" idx="6"/>
            <a:endCxn id="163" idx="2"/>
          </p:cNvCxnSpPr>
          <p:nvPr/>
        </p:nvCxnSpPr>
        <p:spPr>
          <a:xfrm>
            <a:off x="5113817" y="2483595"/>
            <a:ext cx="1584224" cy="105115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Conector reto 350"/>
          <p:cNvCxnSpPr>
            <a:stCxn id="148" idx="6"/>
            <a:endCxn id="160" idx="2"/>
          </p:cNvCxnSpPr>
          <p:nvPr/>
        </p:nvCxnSpPr>
        <p:spPr>
          <a:xfrm>
            <a:off x="5113817" y="2483595"/>
            <a:ext cx="1584224" cy="27707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ector reto 351"/>
          <p:cNvCxnSpPr>
            <a:stCxn id="148" idx="6"/>
            <a:endCxn id="161" idx="2"/>
          </p:cNvCxnSpPr>
          <p:nvPr/>
        </p:nvCxnSpPr>
        <p:spPr>
          <a:xfrm>
            <a:off x="5113817" y="2483595"/>
            <a:ext cx="1584224" cy="53510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ector reto 352"/>
          <p:cNvCxnSpPr>
            <a:stCxn id="148" idx="6"/>
            <a:endCxn id="159" idx="2"/>
          </p:cNvCxnSpPr>
          <p:nvPr/>
        </p:nvCxnSpPr>
        <p:spPr>
          <a:xfrm>
            <a:off x="5113817" y="2483595"/>
            <a:ext cx="1584224" cy="1903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Conector reto 383"/>
          <p:cNvCxnSpPr>
            <a:stCxn id="150" idx="6"/>
            <a:endCxn id="161" idx="2"/>
          </p:cNvCxnSpPr>
          <p:nvPr/>
        </p:nvCxnSpPr>
        <p:spPr>
          <a:xfrm>
            <a:off x="5113817" y="3004419"/>
            <a:ext cx="1584224" cy="1427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5" name="Retângulo 384"/>
              <p:cNvSpPr/>
              <p:nvPr/>
            </p:nvSpPr>
            <p:spPr>
              <a:xfrm>
                <a:off x="2229959" y="3714033"/>
                <a:ext cx="726772" cy="2407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36000"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</m:oMath>
                  </m:oMathPara>
                </a14:m>
                <a:endParaRPr lang="pt-BR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5" name="Retângulo 3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959" y="3714033"/>
                <a:ext cx="726772" cy="24079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7" name="Retângulo 386"/>
              <p:cNvSpPr/>
              <p:nvPr/>
            </p:nvSpPr>
            <p:spPr>
              <a:xfrm>
                <a:off x="4642431" y="4674891"/>
                <a:ext cx="726772" cy="2407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36000"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</m:oMath>
                  </m:oMathPara>
                </a14:m>
                <a:endParaRPr lang="pt-BR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7" name="Retângulo 3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431" y="4674891"/>
                <a:ext cx="726772" cy="24079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8" name="Retângulo 387"/>
              <p:cNvSpPr/>
              <p:nvPr/>
            </p:nvSpPr>
            <p:spPr>
              <a:xfrm>
                <a:off x="4642431" y="572332"/>
                <a:ext cx="726772" cy="2407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36000"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𝐱</m:t>
                      </m:r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8" name="Retângulo 3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431" y="572332"/>
                <a:ext cx="726772" cy="24079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9" name="Retângulo 388"/>
              <p:cNvSpPr/>
              <p:nvPr/>
            </p:nvSpPr>
            <p:spPr>
              <a:xfrm>
                <a:off x="5542543" y="1026906"/>
                <a:ext cx="726772" cy="2407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36000"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𝐖</m:t>
                      </m:r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9" name="Retângulo 3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543" y="1026906"/>
                <a:ext cx="726772" cy="24079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tângulo 389"/>
              <p:cNvSpPr/>
              <p:nvPr/>
            </p:nvSpPr>
            <p:spPr>
              <a:xfrm>
                <a:off x="6442655" y="1387900"/>
                <a:ext cx="726772" cy="2407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36000"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𝐟</m:t>
                      </m:r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𝐱𝐖</m:t>
                      </m:r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𝐛</m:t>
                      </m:r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0" name="Retângulo 3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655" y="1387900"/>
                <a:ext cx="726772" cy="240791"/>
              </a:xfrm>
              <a:prstGeom prst="rect">
                <a:avLst/>
              </a:prstGeom>
              <a:blipFill rotWithShape="1">
                <a:blip r:embed="rId6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tângulo 390"/>
              <p:cNvSpPr/>
              <p:nvPr/>
            </p:nvSpPr>
            <p:spPr>
              <a:xfrm>
                <a:off x="1108924" y="2835015"/>
                <a:ext cx="726772" cy="2407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36000"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32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… </m:t>
                      </m:r>
                    </m:oMath>
                  </m:oMathPara>
                </a14:m>
                <a:endParaRPr lang="pt-BR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1" name="Retângulo 3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924" y="2835015"/>
                <a:ext cx="726772" cy="240791"/>
              </a:xfrm>
              <a:prstGeom prst="rect">
                <a:avLst/>
              </a:prstGeom>
              <a:blipFill rotWithShape="1">
                <a:blip r:embed="rId7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9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de saída - </a:t>
            </a:r>
            <a:r>
              <a:rPr lang="pt-BR" dirty="0" err="1" smtClean="0"/>
              <a:t>softmax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463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de saída </a:t>
            </a:r>
            <a:r>
              <a:rPr lang="pt-BR" dirty="0" smtClean="0"/>
              <a:t>– </a:t>
            </a:r>
            <a:r>
              <a:rPr lang="pt-BR" dirty="0" err="1" smtClean="0"/>
              <a:t>softmax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Função </a:t>
                </a:r>
                <a:r>
                  <a:rPr lang="pt-BR" dirty="0" err="1" smtClean="0"/>
                  <a:t>softmax</a:t>
                </a:r>
                <a:r>
                  <a:rPr lang="pt-BR" dirty="0" smtClean="0"/>
                  <a:t> para M classes: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𝑠𝑜𝑓𝑡𝑚𝑎𝑥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pt-B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pt-B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pt-BR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pt-BR" i="1">
                                <a:latin typeface="Cambria Math"/>
                              </a:rPr>
                              <m:t>𝑗</m:t>
                            </m:r>
                            <m:r>
                              <a:rPr lang="pt-BR" i="1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pt-BR" i="1">
                                <a:latin typeface="Cambria Math"/>
                              </a:rPr>
                              <m:t>𝑀</m:t>
                            </m:r>
                            <m:r>
                              <a:rPr lang="pt-BR" i="1">
                                <a:latin typeface="Cambria Math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pt-BR" dirty="0"/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endParaRPr lang="pt-BR" b="1" dirty="0" smtClean="0"/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pt-BR" b="1" dirty="0" smtClean="0"/>
                  <a:t>Exemplo:</a:t>
                </a:r>
                <a:endParaRPr lang="pt-BR" b="1" dirty="0"/>
              </a:p>
              <a:p>
                <a:pPr marL="742950" lvl="2" indent="-342900"/>
                <a14:m>
                  <m:oMath xmlns:m="http://schemas.openxmlformats.org/officeDocument/2006/math">
                    <m:r>
                      <a:rPr lang="pt-BR" b="1">
                        <a:latin typeface="Cambria Math"/>
                      </a:rPr>
                      <m:t>𝐱</m:t>
                    </m:r>
                    <m:r>
                      <a:rPr lang="pt-BR" i="1">
                        <a:latin typeface="Cambria Math"/>
                      </a:rPr>
                      <m:t>=</m:t>
                    </m:r>
                    <m:r>
                      <a:rPr lang="pt-BR" b="0" i="1" smtClean="0">
                        <a:latin typeface="Cambria Math"/>
                      </a:rPr>
                      <m:t>[−0,8   2,0   6.0   −2,7   0,8] </m:t>
                    </m:r>
                  </m:oMath>
                </a14:m>
                <a:endParaRPr lang="pt-BR" dirty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pt-BR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pt-BR" i="1">
                            <a:latin typeface="Cambria Math"/>
                          </a:rPr>
                          <m:t>𝑗</m:t>
                        </m:r>
                        <m:r>
                          <a:rPr lang="pt-BR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pt-BR" i="1">
                            <a:latin typeface="Cambria Math"/>
                          </a:rPr>
                          <m:t>𝑀</m:t>
                        </m:r>
                        <m:r>
                          <a:rPr lang="pt-BR" i="1">
                            <a:latin typeface="Cambria Math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pt-B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pt-BR" i="1">
                        <a:latin typeface="Cambria Math"/>
                      </a:rPr>
                      <m:t>=</m:t>
                    </m:r>
                    <m:r>
                      <a:rPr lang="pt-BR" b="0" i="1" smtClean="0">
                        <a:latin typeface="Cambria Math"/>
                      </a:rPr>
                      <m:t>5,3</m:t>
                    </m:r>
                  </m:oMath>
                </a14:m>
                <a:r>
                  <a:rPr lang="pt-BR" dirty="0" smtClean="0"/>
                  <a:t>	</a:t>
                </a:r>
              </a:p>
              <a:p>
                <a:pPr lvl="2"/>
                <a:r>
                  <a:rPr lang="pt-BR" i="1" dirty="0" smtClean="0"/>
                  <a:t>Soma != de 1,0. Não pode ser interpretado como probabilidades.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pt-BR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pt-BR" i="1">
                            <a:latin typeface="Cambria Math"/>
                          </a:rPr>
                          <m:t>𝑗</m:t>
                        </m:r>
                        <m:r>
                          <a:rPr lang="pt-BR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pt-BR" i="1">
                            <a:latin typeface="Cambria Math"/>
                          </a:rPr>
                          <m:t>𝑀</m:t>
                        </m:r>
                        <m:r>
                          <a:rPr lang="pt-BR" i="1">
                            <a:latin typeface="Cambria Math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pt-B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pt-B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e>
                    </m:nary>
                    <m:r>
                      <a:rPr lang="pt-BR" b="0" i="1" smtClean="0">
                        <a:latin typeface="Cambria Math"/>
                      </a:rPr>
                      <m:t>=0,4493+7,3891+403,4288+0,0672+2,2255=413,5599</m:t>
                    </m:r>
                  </m:oMath>
                </a14:m>
                <a:endParaRPr lang="pt-B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𝑠𝑜𝑓𝑡𝑚𝑎𝑥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/>
                          </a:rPr>
                          <m:t>0.0011   0,0179   0,9755   0,0002   0,0054</m:t>
                        </m:r>
                      </m:e>
                    </m:d>
                  </m:oMath>
                </a14:m>
                <a:endParaRPr lang="pt-BR" b="0" dirty="0" smtClean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pt-BR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pt-BR" i="1">
                            <a:latin typeface="Cambria Math"/>
                          </a:rPr>
                          <m:t>𝑗</m:t>
                        </m:r>
                        <m:r>
                          <a:rPr lang="pt-BR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pt-BR" i="1">
                            <a:latin typeface="Cambria Math"/>
                          </a:rPr>
                          <m:t>𝑀</m:t>
                        </m:r>
                        <m:r>
                          <a:rPr lang="pt-BR" i="1">
                            <a:latin typeface="Cambria Math"/>
                          </a:rPr>
                          <m:t>−1</m:t>
                        </m:r>
                      </m:sup>
                      <m:e>
                        <m:r>
                          <a:rPr lang="pt-BR" b="0" i="1" smtClean="0">
                            <a:latin typeface="Cambria Math"/>
                          </a:rPr>
                          <m:t>𝑠𝑜𝑓𝑡𝑚𝑎𝑥</m:t>
                        </m:r>
                        <m:r>
                          <a:rPr lang="pt-BR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pt-BR" b="0" i="1" smtClean="0">
                            <a:latin typeface="Cambria Math"/>
                          </a:rPr>
                          <m:t>)</m:t>
                        </m:r>
                      </m:e>
                    </m:nary>
                    <m:r>
                      <a:rPr lang="pt-BR" i="1">
                        <a:latin typeface="Cambria Math"/>
                      </a:rPr>
                      <m:t>=</m:t>
                    </m:r>
                    <m:r>
                      <a:rPr lang="pt-BR" b="0" i="1" smtClean="0">
                        <a:latin typeface="Cambria Math"/>
                      </a:rPr>
                      <m:t>1,0</m:t>
                    </m:r>
                  </m:oMath>
                </a14:m>
                <a:endParaRPr lang="pt-BR" dirty="0" smtClean="0"/>
              </a:p>
              <a:p>
                <a:pPr lvl="2"/>
                <a:r>
                  <a:rPr lang="pt-BR" i="1" dirty="0" smtClean="0"/>
                  <a:t>Representa a probabilidade da amostra pertencer a cada classe.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00" t="-692" b="-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390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Função de perda (</a:t>
            </a:r>
            <a:r>
              <a:rPr lang="pt-BR" dirty="0" err="1" smtClean="0"/>
              <a:t>loss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47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de perda </a:t>
            </a:r>
            <a:r>
              <a:rPr lang="pt-BR" dirty="0" smtClean="0"/>
              <a:t>(</a:t>
            </a:r>
            <a:r>
              <a:rPr lang="pt-BR" dirty="0" err="1" smtClean="0"/>
              <a:t>loss</a:t>
            </a:r>
            <a:r>
              <a:rPr lang="pt-BR" dirty="0" smtClean="0"/>
              <a:t>)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Entropia cruzada para mais de 2 classes (M&gt;2):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 smtClean="0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/>
                          </a:rPr>
                          <m:t>𝑗</m:t>
                        </m:r>
                        <m:r>
                          <a:rPr lang="pt-BR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pt-BR" i="1">
                            <a:latin typeface="Cambria Math"/>
                          </a:rPr>
                          <m:t>𝑀</m:t>
                        </m:r>
                        <m:r>
                          <a:rPr lang="pt-BR" i="1">
                            <a:latin typeface="Cambria Math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pt-B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pt-BR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⁡(</m:t>
                        </m:r>
                        <m:sSub>
                          <m:sSub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b="1" i="1">
                                    <a:latin typeface="Cambria Math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pt-BR" b="1" i="1">
                                    <a:latin typeface="Cambria Math"/>
                                    <a:ea typeface="Cambria Math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pt-BR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pt-BR" dirty="0"/>
              </a:p>
              <a:p>
                <a:endParaRPr lang="pt-BR" dirty="0" smtClean="0"/>
              </a:p>
              <a:p>
                <a:r>
                  <a:rPr lang="pt-BR" dirty="0" smtClean="0"/>
                  <a:t>Entropia cruzada para 2 classes (M=2):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=−(</m:t>
                    </m:r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∙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pt-BR" b="1" i="1">
                                    <a:latin typeface="Cambria Math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pt-BR" b="1" i="1">
                                    <a:latin typeface="Cambria Math"/>
                                    <a:ea typeface="Cambria Math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pt-BR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1−</m:t>
                        </m:r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d>
                    <m:func>
                      <m:funcPr>
                        <m:ctrlPr>
                          <a:rPr lang="pt-BR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pt-B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pt-B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pt-BR" b="1" i="1">
                                    <a:latin typeface="Cambria Math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pt-BR" i="1">
                        <a:latin typeface="Cambria Math"/>
                      </a:rPr>
                      <m:t>)</m:t>
                    </m:r>
                  </m:oMath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00" t="-19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603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Entropia cruzada para </a:t>
            </a:r>
            <a:r>
              <a:rPr lang="pt-BR" dirty="0" smtClean="0"/>
              <a:t>M&gt;2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5 classes, classificação </a:t>
                </a:r>
                <a:r>
                  <a:rPr lang="pt-BR" b="1" dirty="0" smtClean="0"/>
                  <a:t>correta</a:t>
                </a:r>
                <a:r>
                  <a:rPr lang="pt-BR" dirty="0" smtClean="0"/>
                  <a:t>, com 72% de probabilidade: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 smtClean="0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   </m:t>
                    </m:r>
                    <m:r>
                      <a:rPr lang="pt-BR" b="0" i="1" smtClean="0">
                        <a:latin typeface="Cambria Math"/>
                      </a:rPr>
                      <m:t>      </m:t>
                    </m:r>
                    <m:r>
                      <a:rPr lang="pt-BR" i="1">
                        <a:latin typeface="Cambria Math"/>
                      </a:rPr>
                      <m:t>0  </m:t>
                    </m:r>
                    <m:r>
                      <a:rPr lang="pt-BR" b="0" i="1" smtClean="0">
                        <a:latin typeface="Cambria Math"/>
                      </a:rPr>
                      <m:t>    </m:t>
                    </m:r>
                    <m:r>
                      <a:rPr lang="pt-BR" i="1">
                        <a:latin typeface="Cambria Math"/>
                      </a:rPr>
                      <m:t> 0</m:t>
                    </m:r>
                    <m:r>
                      <a:rPr lang="pt-BR" b="0" i="1" smtClean="0">
                        <a:latin typeface="Cambria Math"/>
                      </a:rPr>
                      <m:t>        1</m:t>
                    </m:r>
                    <m:r>
                      <a:rPr lang="pt-BR" i="1">
                        <a:latin typeface="Cambria Math"/>
                      </a:rPr>
                      <m:t> </m:t>
                    </m:r>
                    <m:r>
                      <a:rPr lang="pt-BR" b="0" i="1" smtClean="0">
                        <a:latin typeface="Cambria Math"/>
                      </a:rPr>
                      <m:t>      </m:t>
                    </m:r>
                    <m:r>
                      <a:rPr lang="pt-BR" i="1">
                        <a:latin typeface="Cambria Math"/>
                      </a:rPr>
                      <m:t>   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 smtClean="0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/>
                          </a:rPr>
                          <m:t>0,20   0,0   0,05,  0,72    0,03</m:t>
                        </m:r>
                      </m:e>
                    </m:d>
                  </m:oMath>
                </a14:m>
                <a:endParaRPr lang="pt-BR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</m:t>
                    </m:r>
                    <m:r>
                      <a:rPr lang="pt-BR" b="0" i="1" smtClean="0">
                        <a:latin typeface="Cambria Math"/>
                      </a:rPr>
                      <m:t>−(0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b="0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0,2</m:t>
                        </m:r>
                      </m:e>
                    </m:func>
                    <m:r>
                      <a:rPr lang="pt-B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5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b="0" i="1" smtClean="0">
                        <a:latin typeface="Cambria Math"/>
                      </a:rPr>
                      <m:t>1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72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0,72</m:t>
                            </m:r>
                          </m:e>
                        </m:func>
                      </m:e>
                    </m:d>
                    <m:r>
                      <a:rPr lang="pt-BR" b="0" i="1" smtClean="0">
                        <a:latin typeface="Cambria Math"/>
                        <a:ea typeface="Cambria Math"/>
                      </a:rPr>
                      <m:t>=0,14267</m:t>
                    </m:r>
                  </m:oMath>
                </a14:m>
                <a:r>
                  <a:rPr lang="pt-BR" dirty="0" smtClean="0"/>
                  <a:t> </a:t>
                </a:r>
              </a:p>
              <a:p>
                <a:r>
                  <a:rPr lang="pt-BR" dirty="0" smtClean="0">
                    <a:solidFill>
                      <a:schemeClr val="bg1"/>
                    </a:solidFill>
                  </a:rPr>
                  <a:t>5 classes, classificação </a:t>
                </a:r>
                <a:r>
                  <a:rPr lang="pt-BR" b="1" dirty="0">
                    <a:solidFill>
                      <a:schemeClr val="bg1"/>
                    </a:solidFill>
                  </a:rPr>
                  <a:t>correta</a:t>
                </a:r>
                <a:r>
                  <a:rPr lang="pt-BR" dirty="0">
                    <a:solidFill>
                      <a:schemeClr val="bg1"/>
                    </a:solidFill>
                  </a:rPr>
                  <a:t>, </a:t>
                </a:r>
                <a:r>
                  <a:rPr lang="pt-BR" dirty="0" smtClean="0">
                    <a:solidFill>
                      <a:schemeClr val="bg1"/>
                    </a:solidFill>
                  </a:rPr>
                  <a:t>com 52% de probabilidade:</a:t>
                </a:r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3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0   0,0   0,05,  0,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5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2    0,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3</m:t>
                        </m:r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=−(0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0,0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0,5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1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5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5</m:t>
                            </m:r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284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pt-BR" dirty="0">
                    <a:solidFill>
                      <a:schemeClr val="bg1"/>
                    </a:solidFill>
                  </a:rPr>
                  <a:t>5 classes, classificação </a:t>
                </a:r>
                <a:r>
                  <a:rPr lang="pt-BR" b="1" dirty="0" smtClean="0">
                    <a:solidFill>
                      <a:schemeClr val="bg1"/>
                    </a:solidFill>
                  </a:rPr>
                  <a:t>incorreta</a:t>
                </a:r>
                <a:r>
                  <a:rPr lang="pt-BR" dirty="0" smtClean="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6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0   0,0   0,0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7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 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30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   0,03</m:t>
                        </m:r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=−(0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6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0,0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07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1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0,03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5229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</a:rPr>
                  <a:t> </a:t>
                </a:r>
              </a:p>
              <a:p>
                <a:pPr lvl="1"/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67" t="-1383" b="-11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64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Entropia cruzada para </a:t>
            </a:r>
            <a:r>
              <a:rPr lang="pt-BR" dirty="0" smtClean="0"/>
              <a:t>M&gt;2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5 classes, classificação </a:t>
                </a:r>
                <a:r>
                  <a:rPr lang="pt-BR" b="1" dirty="0" smtClean="0"/>
                  <a:t>correta</a:t>
                </a:r>
                <a:r>
                  <a:rPr lang="pt-BR" dirty="0" smtClean="0"/>
                  <a:t>, com 72% de probabilidade: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 smtClean="0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   </m:t>
                    </m:r>
                    <m:r>
                      <a:rPr lang="pt-BR" b="0" i="1" smtClean="0">
                        <a:latin typeface="Cambria Math"/>
                      </a:rPr>
                      <m:t>      </m:t>
                    </m:r>
                    <m:r>
                      <a:rPr lang="pt-BR" i="1">
                        <a:latin typeface="Cambria Math"/>
                      </a:rPr>
                      <m:t>0  </m:t>
                    </m:r>
                    <m:r>
                      <a:rPr lang="pt-BR" b="0" i="1" smtClean="0">
                        <a:latin typeface="Cambria Math"/>
                      </a:rPr>
                      <m:t>    </m:t>
                    </m:r>
                    <m:r>
                      <a:rPr lang="pt-BR" i="1">
                        <a:latin typeface="Cambria Math"/>
                      </a:rPr>
                      <m:t> 0</m:t>
                    </m:r>
                    <m:r>
                      <a:rPr lang="pt-BR" b="0" i="1" smtClean="0">
                        <a:latin typeface="Cambria Math"/>
                      </a:rPr>
                      <m:t>        1</m:t>
                    </m:r>
                    <m:r>
                      <a:rPr lang="pt-BR" i="1">
                        <a:latin typeface="Cambria Math"/>
                      </a:rPr>
                      <m:t> </m:t>
                    </m:r>
                    <m:r>
                      <a:rPr lang="pt-BR" b="0" i="1" smtClean="0">
                        <a:latin typeface="Cambria Math"/>
                      </a:rPr>
                      <m:t>      </m:t>
                    </m:r>
                    <m:r>
                      <a:rPr lang="pt-BR" i="1">
                        <a:latin typeface="Cambria Math"/>
                      </a:rPr>
                      <m:t>   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 smtClean="0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/>
                          </a:rPr>
                          <m:t>0,20   0,0   0,05,  0,72    0,03</m:t>
                        </m:r>
                      </m:e>
                    </m:d>
                  </m:oMath>
                </a14:m>
                <a:endParaRPr lang="pt-BR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</m:t>
                    </m:r>
                    <m:r>
                      <a:rPr lang="pt-BR" b="0" i="1" smtClean="0">
                        <a:latin typeface="Cambria Math"/>
                      </a:rPr>
                      <m:t>−(0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b="0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0,2</m:t>
                        </m:r>
                      </m:e>
                    </m:func>
                    <m:r>
                      <a:rPr lang="pt-B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5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b="0" i="1" smtClean="0">
                        <a:latin typeface="Cambria Math"/>
                      </a:rPr>
                      <m:t>1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72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0,72</m:t>
                            </m:r>
                          </m:e>
                        </m:func>
                      </m:e>
                    </m:d>
                    <m:r>
                      <a:rPr lang="pt-BR" b="0" i="1" smtClean="0">
                        <a:latin typeface="Cambria Math"/>
                        <a:ea typeface="Cambria Math"/>
                      </a:rPr>
                      <m:t>=0,14267</m:t>
                    </m:r>
                  </m:oMath>
                </a14:m>
                <a:r>
                  <a:rPr lang="pt-BR" dirty="0" smtClean="0"/>
                  <a:t> </a:t>
                </a:r>
              </a:p>
              <a:p>
                <a:r>
                  <a:rPr lang="pt-BR" dirty="0"/>
                  <a:t>5 classes, classificação </a:t>
                </a:r>
                <a:r>
                  <a:rPr lang="pt-BR" b="1" dirty="0"/>
                  <a:t>correta</a:t>
                </a:r>
                <a:r>
                  <a:rPr lang="pt-BR" dirty="0"/>
                  <a:t>, </a:t>
                </a:r>
                <a:r>
                  <a:rPr lang="pt-BR" dirty="0" smtClean="0"/>
                  <a:t>com 52% de probabilidade:</a:t>
                </a:r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</a:rPr>
                          <m:t>3</m:t>
                        </m:r>
                        <m:r>
                          <a:rPr lang="pt-BR" i="1">
                            <a:latin typeface="Cambria Math"/>
                          </a:rPr>
                          <m:t>0   0,0   0,05,  0,</m:t>
                        </m:r>
                        <m:r>
                          <a:rPr lang="pt-BR" b="0" i="1" smtClean="0">
                            <a:latin typeface="Cambria Math"/>
                          </a:rPr>
                          <m:t>5</m:t>
                        </m:r>
                        <m:r>
                          <a:rPr lang="pt-BR" i="1">
                            <a:latin typeface="Cambria Math"/>
                          </a:rPr>
                          <m:t>2    0,</m:t>
                        </m:r>
                        <m:r>
                          <a:rPr lang="pt-BR" b="0" i="1" smtClean="0"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latin typeface="Cambria Math"/>
                          </a:rPr>
                          <m:t>3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=−(0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0,0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0,5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1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5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1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5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284</m:t>
                    </m:r>
                  </m:oMath>
                </a14:m>
                <a:r>
                  <a:rPr lang="pt-BR" dirty="0"/>
                  <a:t> </a:t>
                </a:r>
              </a:p>
              <a:p>
                <a:r>
                  <a:rPr lang="pt-BR" dirty="0" smtClean="0">
                    <a:solidFill>
                      <a:schemeClr val="bg1"/>
                    </a:solidFill>
                  </a:rPr>
                  <a:t>5 classes, classificação </a:t>
                </a:r>
                <a:r>
                  <a:rPr lang="pt-BR" b="1" dirty="0" smtClean="0">
                    <a:solidFill>
                      <a:schemeClr val="bg1"/>
                    </a:solidFill>
                  </a:rPr>
                  <a:t>incorreta</a:t>
                </a:r>
                <a:r>
                  <a:rPr lang="pt-BR" dirty="0" smtClean="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6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0   0,0   0,0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7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 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30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   0,03</m:t>
                        </m:r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=−(0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6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0,0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07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1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0,03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5229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</a:rPr>
                  <a:t> </a:t>
                </a:r>
              </a:p>
              <a:p>
                <a:pPr lvl="1"/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67" t="-1383" b="-11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830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Convolucionais (</a:t>
            </a:r>
            <a:r>
              <a:rPr lang="pt-BR" dirty="0" err="1"/>
              <a:t>CNNs</a:t>
            </a:r>
            <a:r>
              <a:rPr lang="pt-BR" dirty="0"/>
              <a:t>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13" name="Cubo 12"/>
          <p:cNvSpPr/>
          <p:nvPr/>
        </p:nvSpPr>
        <p:spPr>
          <a:xfrm>
            <a:off x="1188723" y="1800666"/>
            <a:ext cx="1224136" cy="1944215"/>
          </a:xfrm>
          <a:prstGeom prst="cube">
            <a:avLst>
              <a:gd name="adj" fmla="val 4193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Grupo 5"/>
          <p:cNvGrpSpPr/>
          <p:nvPr/>
        </p:nvGrpSpPr>
        <p:grpSpPr>
          <a:xfrm>
            <a:off x="125460" y="1800666"/>
            <a:ext cx="622496" cy="1944215"/>
            <a:chOff x="4597576" y="1532027"/>
            <a:chExt cx="622496" cy="1944215"/>
          </a:xfrm>
        </p:grpSpPr>
        <p:sp>
          <p:nvSpPr>
            <p:cNvPr id="14" name="Cubo 13"/>
            <p:cNvSpPr/>
            <p:nvPr/>
          </p:nvSpPr>
          <p:spPr>
            <a:xfrm>
              <a:off x="4597576" y="1532027"/>
              <a:ext cx="504056" cy="1944215"/>
            </a:xfrm>
            <a:prstGeom prst="cub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Cubo 15"/>
            <p:cNvSpPr/>
            <p:nvPr/>
          </p:nvSpPr>
          <p:spPr>
            <a:xfrm>
              <a:off x="4656796" y="1532027"/>
              <a:ext cx="504056" cy="1944215"/>
            </a:xfrm>
            <a:prstGeom prst="cub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ubo 16"/>
            <p:cNvSpPr/>
            <p:nvPr/>
          </p:nvSpPr>
          <p:spPr>
            <a:xfrm>
              <a:off x="4716016" y="1532027"/>
              <a:ext cx="504056" cy="1944215"/>
            </a:xfrm>
            <a:prstGeom prst="cub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Cubo 18"/>
          <p:cNvSpPr/>
          <p:nvPr/>
        </p:nvSpPr>
        <p:spPr>
          <a:xfrm>
            <a:off x="2853626" y="2184133"/>
            <a:ext cx="936104" cy="1177281"/>
          </a:xfrm>
          <a:prstGeom prst="cube">
            <a:avLst>
              <a:gd name="adj" fmla="val 27774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ubo 19"/>
          <p:cNvSpPr/>
          <p:nvPr/>
        </p:nvSpPr>
        <p:spPr>
          <a:xfrm>
            <a:off x="4230497" y="2184133"/>
            <a:ext cx="936104" cy="1177281"/>
          </a:xfrm>
          <a:prstGeom prst="cube">
            <a:avLst>
              <a:gd name="adj" fmla="val 27774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ubo 21"/>
          <p:cNvSpPr/>
          <p:nvPr/>
        </p:nvSpPr>
        <p:spPr>
          <a:xfrm>
            <a:off x="5607368" y="2414929"/>
            <a:ext cx="936104" cy="715689"/>
          </a:xfrm>
          <a:prstGeom prst="cube">
            <a:avLst>
              <a:gd name="adj" fmla="val 27774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Grupo 9"/>
          <p:cNvGrpSpPr/>
          <p:nvPr/>
        </p:nvGrpSpPr>
        <p:grpSpPr>
          <a:xfrm>
            <a:off x="6984239" y="1245605"/>
            <a:ext cx="216000" cy="3054337"/>
            <a:chOff x="7646640" y="1317613"/>
            <a:chExt cx="216000" cy="3054337"/>
          </a:xfrm>
          <a:solidFill>
            <a:schemeClr val="bg1">
              <a:lumMod val="65000"/>
            </a:schemeClr>
          </a:solidFill>
        </p:grpSpPr>
        <p:sp>
          <p:nvSpPr>
            <p:cNvPr id="23" name="Elipse 22"/>
            <p:cNvSpPr/>
            <p:nvPr/>
          </p:nvSpPr>
          <p:spPr>
            <a:xfrm>
              <a:off x="7646640" y="1317613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/>
            <p:cNvSpPr/>
            <p:nvPr/>
          </p:nvSpPr>
          <p:spPr>
            <a:xfrm>
              <a:off x="7646640" y="1575644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/>
            <p:cNvSpPr/>
            <p:nvPr/>
          </p:nvSpPr>
          <p:spPr>
            <a:xfrm>
              <a:off x="7646640" y="1833675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/>
            <p:cNvSpPr/>
            <p:nvPr/>
          </p:nvSpPr>
          <p:spPr>
            <a:xfrm>
              <a:off x="7646640" y="2091706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Elipse 26"/>
            <p:cNvSpPr/>
            <p:nvPr/>
          </p:nvSpPr>
          <p:spPr>
            <a:xfrm>
              <a:off x="7646640" y="2349737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Elipse 27"/>
            <p:cNvSpPr/>
            <p:nvPr/>
          </p:nvSpPr>
          <p:spPr>
            <a:xfrm>
              <a:off x="7646640" y="2607768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Elipse 28"/>
            <p:cNvSpPr/>
            <p:nvPr/>
          </p:nvSpPr>
          <p:spPr>
            <a:xfrm>
              <a:off x="7646640" y="2865799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Elipse 29"/>
            <p:cNvSpPr/>
            <p:nvPr/>
          </p:nvSpPr>
          <p:spPr>
            <a:xfrm>
              <a:off x="7646640" y="3123830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Elipse 30"/>
            <p:cNvSpPr/>
            <p:nvPr/>
          </p:nvSpPr>
          <p:spPr>
            <a:xfrm>
              <a:off x="7646640" y="3381861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lipse 31"/>
            <p:cNvSpPr/>
            <p:nvPr/>
          </p:nvSpPr>
          <p:spPr>
            <a:xfrm>
              <a:off x="7646640" y="3639892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Elipse 32"/>
            <p:cNvSpPr/>
            <p:nvPr/>
          </p:nvSpPr>
          <p:spPr>
            <a:xfrm>
              <a:off x="7646640" y="3897923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Elipse 33"/>
            <p:cNvSpPr/>
            <p:nvPr/>
          </p:nvSpPr>
          <p:spPr>
            <a:xfrm>
              <a:off x="7646640" y="4155950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7641006" y="1761667"/>
            <a:ext cx="216000" cy="2022213"/>
            <a:chOff x="7646640" y="2349737"/>
            <a:chExt cx="216000" cy="2022213"/>
          </a:xfrm>
          <a:solidFill>
            <a:schemeClr val="bg1">
              <a:lumMod val="65000"/>
            </a:schemeClr>
          </a:solidFill>
        </p:grpSpPr>
        <p:sp>
          <p:nvSpPr>
            <p:cNvPr id="40" name="Elipse 39"/>
            <p:cNvSpPr/>
            <p:nvPr/>
          </p:nvSpPr>
          <p:spPr>
            <a:xfrm>
              <a:off x="7646640" y="2349737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Elipse 40"/>
            <p:cNvSpPr/>
            <p:nvPr/>
          </p:nvSpPr>
          <p:spPr>
            <a:xfrm>
              <a:off x="7646640" y="2607768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Elipse 41"/>
            <p:cNvSpPr/>
            <p:nvPr/>
          </p:nvSpPr>
          <p:spPr>
            <a:xfrm>
              <a:off x="7646640" y="2865799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Elipse 42"/>
            <p:cNvSpPr/>
            <p:nvPr/>
          </p:nvSpPr>
          <p:spPr>
            <a:xfrm>
              <a:off x="7646640" y="3123830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Elipse 43"/>
            <p:cNvSpPr/>
            <p:nvPr/>
          </p:nvSpPr>
          <p:spPr>
            <a:xfrm>
              <a:off x="7646640" y="3381861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Elipse 44"/>
            <p:cNvSpPr/>
            <p:nvPr/>
          </p:nvSpPr>
          <p:spPr>
            <a:xfrm>
              <a:off x="7646640" y="3639892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Elipse 45"/>
            <p:cNvSpPr/>
            <p:nvPr/>
          </p:nvSpPr>
          <p:spPr>
            <a:xfrm>
              <a:off x="7646640" y="3897923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Elipse 46"/>
            <p:cNvSpPr/>
            <p:nvPr/>
          </p:nvSpPr>
          <p:spPr>
            <a:xfrm>
              <a:off x="7646640" y="4155950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8" name="Conector reto 57"/>
          <p:cNvCxnSpPr>
            <a:stCxn id="23" idx="6"/>
            <a:endCxn id="40" idx="2"/>
          </p:cNvCxnSpPr>
          <p:nvPr/>
        </p:nvCxnSpPr>
        <p:spPr>
          <a:xfrm>
            <a:off x="7200239" y="1353605"/>
            <a:ext cx="440767" cy="516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/>
          <p:cNvCxnSpPr>
            <a:stCxn id="23" idx="6"/>
            <a:endCxn id="41" idx="2"/>
          </p:cNvCxnSpPr>
          <p:nvPr/>
        </p:nvCxnSpPr>
        <p:spPr>
          <a:xfrm>
            <a:off x="7200239" y="1353605"/>
            <a:ext cx="440767" cy="774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>
            <a:stCxn id="23" idx="6"/>
            <a:endCxn id="42" idx="2"/>
          </p:cNvCxnSpPr>
          <p:nvPr/>
        </p:nvCxnSpPr>
        <p:spPr>
          <a:xfrm>
            <a:off x="7200239" y="1353605"/>
            <a:ext cx="440767" cy="10321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>
            <a:stCxn id="23" idx="6"/>
            <a:endCxn id="43" idx="2"/>
          </p:cNvCxnSpPr>
          <p:nvPr/>
        </p:nvCxnSpPr>
        <p:spPr>
          <a:xfrm>
            <a:off x="7200239" y="1353605"/>
            <a:ext cx="440767" cy="1290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/>
          <p:cNvCxnSpPr>
            <a:stCxn id="23" idx="6"/>
            <a:endCxn id="44" idx="2"/>
          </p:cNvCxnSpPr>
          <p:nvPr/>
        </p:nvCxnSpPr>
        <p:spPr>
          <a:xfrm>
            <a:off x="7200239" y="1353605"/>
            <a:ext cx="440767" cy="1548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/>
          <p:cNvCxnSpPr>
            <a:stCxn id="23" idx="6"/>
            <a:endCxn id="45" idx="2"/>
          </p:cNvCxnSpPr>
          <p:nvPr/>
        </p:nvCxnSpPr>
        <p:spPr>
          <a:xfrm>
            <a:off x="7200239" y="1353605"/>
            <a:ext cx="440767" cy="180621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/>
          <p:cNvCxnSpPr>
            <a:stCxn id="23" idx="6"/>
            <a:endCxn id="46" idx="2"/>
          </p:cNvCxnSpPr>
          <p:nvPr/>
        </p:nvCxnSpPr>
        <p:spPr>
          <a:xfrm>
            <a:off x="7200239" y="1353605"/>
            <a:ext cx="440767" cy="2064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>
            <a:stCxn id="23" idx="6"/>
            <a:endCxn id="47" idx="2"/>
          </p:cNvCxnSpPr>
          <p:nvPr/>
        </p:nvCxnSpPr>
        <p:spPr>
          <a:xfrm>
            <a:off x="7200239" y="1353605"/>
            <a:ext cx="440767" cy="2322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to 73"/>
          <p:cNvCxnSpPr>
            <a:stCxn id="34" idx="6"/>
            <a:endCxn id="47" idx="2"/>
          </p:cNvCxnSpPr>
          <p:nvPr/>
        </p:nvCxnSpPr>
        <p:spPr>
          <a:xfrm flipV="1">
            <a:off x="7200239" y="3675880"/>
            <a:ext cx="440767" cy="516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to 75"/>
          <p:cNvCxnSpPr>
            <a:stCxn id="34" idx="6"/>
            <a:endCxn id="46" idx="2"/>
          </p:cNvCxnSpPr>
          <p:nvPr/>
        </p:nvCxnSpPr>
        <p:spPr>
          <a:xfrm flipV="1">
            <a:off x="7200239" y="3417853"/>
            <a:ext cx="440767" cy="774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to 77"/>
          <p:cNvCxnSpPr>
            <a:stCxn id="34" idx="6"/>
            <a:endCxn id="45" idx="2"/>
          </p:cNvCxnSpPr>
          <p:nvPr/>
        </p:nvCxnSpPr>
        <p:spPr>
          <a:xfrm flipV="1">
            <a:off x="7200239" y="3159822"/>
            <a:ext cx="440767" cy="1032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/>
          <p:cNvCxnSpPr>
            <a:stCxn id="34" idx="6"/>
            <a:endCxn id="44" idx="2"/>
          </p:cNvCxnSpPr>
          <p:nvPr/>
        </p:nvCxnSpPr>
        <p:spPr>
          <a:xfrm flipV="1">
            <a:off x="7200239" y="2901791"/>
            <a:ext cx="440767" cy="12901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>
            <a:stCxn id="43" idx="2"/>
            <a:endCxn id="34" idx="6"/>
          </p:cNvCxnSpPr>
          <p:nvPr/>
        </p:nvCxnSpPr>
        <p:spPr>
          <a:xfrm flipH="1">
            <a:off x="7200239" y="2643760"/>
            <a:ext cx="440767" cy="1548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/>
          <p:cNvCxnSpPr>
            <a:stCxn id="40" idx="2"/>
            <a:endCxn id="34" idx="6"/>
          </p:cNvCxnSpPr>
          <p:nvPr/>
        </p:nvCxnSpPr>
        <p:spPr>
          <a:xfrm flipH="1">
            <a:off x="7200239" y="1869667"/>
            <a:ext cx="440767" cy="2322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/>
          <p:cNvCxnSpPr>
            <a:stCxn id="41" idx="2"/>
            <a:endCxn id="34" idx="6"/>
          </p:cNvCxnSpPr>
          <p:nvPr/>
        </p:nvCxnSpPr>
        <p:spPr>
          <a:xfrm flipH="1">
            <a:off x="7200239" y="2127698"/>
            <a:ext cx="440767" cy="2064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to 87"/>
          <p:cNvCxnSpPr>
            <a:stCxn id="42" idx="2"/>
            <a:endCxn id="34" idx="6"/>
          </p:cNvCxnSpPr>
          <p:nvPr/>
        </p:nvCxnSpPr>
        <p:spPr>
          <a:xfrm flipH="1">
            <a:off x="7200239" y="2385729"/>
            <a:ext cx="440767" cy="1806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>
            <a:stCxn id="40" idx="6"/>
            <a:endCxn id="49" idx="2"/>
          </p:cNvCxnSpPr>
          <p:nvPr/>
        </p:nvCxnSpPr>
        <p:spPr>
          <a:xfrm>
            <a:off x="7857006" y="1869667"/>
            <a:ext cx="440770" cy="3870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>
            <a:stCxn id="40" idx="6"/>
            <a:endCxn id="50" idx="2"/>
          </p:cNvCxnSpPr>
          <p:nvPr/>
        </p:nvCxnSpPr>
        <p:spPr>
          <a:xfrm>
            <a:off x="7857006" y="1869667"/>
            <a:ext cx="440770" cy="645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>
            <a:stCxn id="40" idx="6"/>
            <a:endCxn id="51" idx="2"/>
          </p:cNvCxnSpPr>
          <p:nvPr/>
        </p:nvCxnSpPr>
        <p:spPr>
          <a:xfrm>
            <a:off x="7857006" y="1869667"/>
            <a:ext cx="440770" cy="903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>
            <a:stCxn id="40" idx="6"/>
            <a:endCxn id="52" idx="2"/>
          </p:cNvCxnSpPr>
          <p:nvPr/>
        </p:nvCxnSpPr>
        <p:spPr>
          <a:xfrm>
            <a:off x="7857006" y="1869667"/>
            <a:ext cx="440770" cy="1161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/>
          <p:cNvCxnSpPr>
            <a:stCxn id="53" idx="2"/>
            <a:endCxn id="40" idx="6"/>
          </p:cNvCxnSpPr>
          <p:nvPr/>
        </p:nvCxnSpPr>
        <p:spPr>
          <a:xfrm flipH="1" flipV="1">
            <a:off x="7857006" y="1869667"/>
            <a:ext cx="440770" cy="1419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/>
          <p:cNvCxnSpPr>
            <a:stCxn id="47" idx="6"/>
            <a:endCxn id="53" idx="2"/>
          </p:cNvCxnSpPr>
          <p:nvPr/>
        </p:nvCxnSpPr>
        <p:spPr>
          <a:xfrm flipV="1">
            <a:off x="7857006" y="3288835"/>
            <a:ext cx="440770" cy="3870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6"/>
          <p:cNvCxnSpPr>
            <a:stCxn id="47" idx="6"/>
            <a:endCxn id="52" idx="2"/>
          </p:cNvCxnSpPr>
          <p:nvPr/>
        </p:nvCxnSpPr>
        <p:spPr>
          <a:xfrm flipV="1">
            <a:off x="7857006" y="3030804"/>
            <a:ext cx="440770" cy="645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>
            <a:stCxn id="47" idx="6"/>
            <a:endCxn id="51" idx="2"/>
          </p:cNvCxnSpPr>
          <p:nvPr/>
        </p:nvCxnSpPr>
        <p:spPr>
          <a:xfrm flipV="1">
            <a:off x="7857006" y="2772773"/>
            <a:ext cx="440770" cy="903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>
            <a:stCxn id="47" idx="6"/>
            <a:endCxn id="50" idx="2"/>
          </p:cNvCxnSpPr>
          <p:nvPr/>
        </p:nvCxnSpPr>
        <p:spPr>
          <a:xfrm flipV="1">
            <a:off x="7857006" y="2514742"/>
            <a:ext cx="440770" cy="1161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/>
          <p:cNvCxnSpPr>
            <a:stCxn id="47" idx="6"/>
            <a:endCxn id="49" idx="2"/>
          </p:cNvCxnSpPr>
          <p:nvPr/>
        </p:nvCxnSpPr>
        <p:spPr>
          <a:xfrm flipV="1">
            <a:off x="7857006" y="2256711"/>
            <a:ext cx="440770" cy="1419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upo 72"/>
          <p:cNvGrpSpPr/>
          <p:nvPr/>
        </p:nvGrpSpPr>
        <p:grpSpPr>
          <a:xfrm>
            <a:off x="8297776" y="2148711"/>
            <a:ext cx="792172" cy="1248124"/>
            <a:chOff x="8375552" y="2148711"/>
            <a:chExt cx="792172" cy="1248124"/>
          </a:xfrm>
        </p:grpSpPr>
        <p:grpSp>
          <p:nvGrpSpPr>
            <p:cNvPr id="48" name="Grupo 47"/>
            <p:cNvGrpSpPr/>
            <p:nvPr/>
          </p:nvGrpSpPr>
          <p:grpSpPr>
            <a:xfrm>
              <a:off x="8375552" y="2148711"/>
              <a:ext cx="216000" cy="1248124"/>
              <a:chOff x="7646640" y="2349737"/>
              <a:chExt cx="216000" cy="1248124"/>
            </a:xfrm>
            <a:solidFill>
              <a:schemeClr val="bg1">
                <a:lumMod val="65000"/>
              </a:schemeClr>
            </a:solidFill>
          </p:grpSpPr>
          <p:sp>
            <p:nvSpPr>
              <p:cNvPr id="49" name="Elipse 48"/>
              <p:cNvSpPr/>
              <p:nvPr/>
            </p:nvSpPr>
            <p:spPr>
              <a:xfrm>
                <a:off x="7646640" y="2349737"/>
                <a:ext cx="216000" cy="216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Elipse 49"/>
              <p:cNvSpPr/>
              <p:nvPr/>
            </p:nvSpPr>
            <p:spPr>
              <a:xfrm>
                <a:off x="7646640" y="2607768"/>
                <a:ext cx="216000" cy="216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" name="Elipse 50"/>
              <p:cNvSpPr/>
              <p:nvPr/>
            </p:nvSpPr>
            <p:spPr>
              <a:xfrm>
                <a:off x="7646640" y="2865799"/>
                <a:ext cx="216000" cy="216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2" name="Elipse 51"/>
              <p:cNvSpPr/>
              <p:nvPr/>
            </p:nvSpPr>
            <p:spPr>
              <a:xfrm>
                <a:off x="7646640" y="3123830"/>
                <a:ext cx="216000" cy="216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3" name="Elipse 52"/>
              <p:cNvSpPr/>
              <p:nvPr/>
            </p:nvSpPr>
            <p:spPr>
              <a:xfrm>
                <a:off x="7646640" y="3381861"/>
                <a:ext cx="216000" cy="216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1" name="Retângulo 70"/>
            <p:cNvSpPr/>
            <p:nvPr/>
          </p:nvSpPr>
          <p:spPr>
            <a:xfrm>
              <a:off x="8615276" y="2148711"/>
              <a:ext cx="55244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pt-BR" sz="1000" dirty="0" smtClean="0">
                  <a:solidFill>
                    <a:schemeClr val="tx1"/>
                  </a:solidFill>
                </a:rPr>
                <a:t>Classe 1</a:t>
              </a:r>
              <a:endParaRPr lang="pt-BR" sz="1000" dirty="0">
                <a:solidFill>
                  <a:schemeClr val="tx1"/>
                </a:solidFill>
              </a:endParaRPr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8615276" y="3180835"/>
              <a:ext cx="55244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pt-BR" sz="1000" dirty="0" smtClean="0">
                  <a:solidFill>
                    <a:schemeClr val="tx1"/>
                  </a:solidFill>
                </a:rPr>
                <a:t>Classe 5</a:t>
              </a:r>
              <a:endParaRPr lang="pt-BR" sz="1000" dirty="0">
                <a:solidFill>
                  <a:schemeClr val="tx1"/>
                </a:solidFill>
              </a:endParaRPr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8615276" y="2922804"/>
              <a:ext cx="55244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pt-BR" sz="1000" dirty="0" smtClean="0">
                  <a:solidFill>
                    <a:schemeClr val="tx1"/>
                  </a:solidFill>
                </a:rPr>
                <a:t>Classe 4</a:t>
              </a:r>
              <a:endParaRPr lang="pt-BR" sz="1000" dirty="0">
                <a:solidFill>
                  <a:schemeClr val="tx1"/>
                </a:solidFill>
              </a:endParaRPr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8615276" y="2664773"/>
              <a:ext cx="55244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pt-BR" sz="1000" dirty="0" smtClean="0">
                  <a:solidFill>
                    <a:schemeClr val="tx1"/>
                  </a:solidFill>
                </a:rPr>
                <a:t>Classe 3</a:t>
              </a:r>
              <a:endParaRPr lang="pt-BR" sz="1000" dirty="0">
                <a:solidFill>
                  <a:schemeClr val="tx1"/>
                </a:solidFill>
              </a:endParaRPr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8615276" y="2406742"/>
              <a:ext cx="55244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pt-BR" sz="1000" dirty="0" smtClean="0">
                  <a:solidFill>
                    <a:schemeClr val="tx1"/>
                  </a:solidFill>
                </a:rPr>
                <a:t>Classe 2</a:t>
              </a:r>
              <a:endParaRPr lang="pt-BR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Retângulo 2"/>
          <p:cNvSpPr/>
          <p:nvPr/>
        </p:nvSpPr>
        <p:spPr>
          <a:xfrm>
            <a:off x="1099858" y="720521"/>
            <a:ext cx="1401866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</a:t>
            </a:r>
            <a:r>
              <a:rPr lang="pt-BR" sz="1300" dirty="0" smtClean="0">
                <a:solidFill>
                  <a:schemeClr val="tx1"/>
                </a:solidFill>
              </a:rPr>
              <a:t>amada </a:t>
            </a:r>
            <a:r>
              <a:rPr lang="pt-BR" sz="1300" dirty="0" err="1" smtClean="0">
                <a:solidFill>
                  <a:schemeClr val="tx1"/>
                </a:solidFill>
              </a:rPr>
              <a:t>convolucional</a:t>
            </a:r>
            <a:endParaRPr lang="pt-BR" sz="1300" dirty="0">
              <a:solidFill>
                <a:schemeClr val="tx1"/>
              </a:solidFill>
            </a:endParaRPr>
          </a:p>
        </p:txBody>
      </p:sp>
      <p:sp>
        <p:nvSpPr>
          <p:cNvPr id="75" name="Retângulo 74"/>
          <p:cNvSpPr/>
          <p:nvPr/>
        </p:nvSpPr>
        <p:spPr>
          <a:xfrm>
            <a:off x="2718910" y="720521"/>
            <a:ext cx="1205536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</a:t>
            </a:r>
            <a:r>
              <a:rPr lang="pt-BR" sz="1300" dirty="0" smtClean="0">
                <a:solidFill>
                  <a:schemeClr val="tx1"/>
                </a:solidFill>
              </a:rPr>
              <a:t>amada de </a:t>
            </a:r>
            <a:r>
              <a:rPr lang="pt-BR" sz="1300" dirty="0" err="1" smtClean="0">
                <a:solidFill>
                  <a:schemeClr val="tx1"/>
                </a:solidFill>
              </a:rPr>
              <a:t>pooling</a:t>
            </a:r>
            <a:endParaRPr lang="pt-BR" sz="1300" dirty="0">
              <a:solidFill>
                <a:schemeClr val="tx1"/>
              </a:solidFill>
            </a:endParaRPr>
          </a:p>
        </p:txBody>
      </p:sp>
      <p:sp>
        <p:nvSpPr>
          <p:cNvPr id="77" name="Retângulo 76"/>
          <p:cNvSpPr/>
          <p:nvPr/>
        </p:nvSpPr>
        <p:spPr>
          <a:xfrm>
            <a:off x="5472652" y="720521"/>
            <a:ext cx="1205536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</a:t>
            </a:r>
            <a:r>
              <a:rPr lang="pt-BR" sz="1300" dirty="0" smtClean="0">
                <a:solidFill>
                  <a:schemeClr val="tx1"/>
                </a:solidFill>
              </a:rPr>
              <a:t>amada de </a:t>
            </a:r>
            <a:r>
              <a:rPr lang="pt-BR" sz="1300" dirty="0" err="1" smtClean="0">
                <a:solidFill>
                  <a:schemeClr val="tx1"/>
                </a:solidFill>
              </a:rPr>
              <a:t>pooling</a:t>
            </a:r>
            <a:endParaRPr lang="pt-BR" sz="1300" dirty="0">
              <a:solidFill>
                <a:schemeClr val="tx1"/>
              </a:solidFill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3924446" y="720521"/>
            <a:ext cx="1548206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</a:t>
            </a:r>
            <a:r>
              <a:rPr lang="pt-BR" sz="1300" dirty="0" smtClean="0">
                <a:solidFill>
                  <a:schemeClr val="tx1"/>
                </a:solidFill>
              </a:rPr>
              <a:t>amada </a:t>
            </a:r>
            <a:r>
              <a:rPr lang="pt-BR" sz="1300" dirty="0" err="1" smtClean="0">
                <a:solidFill>
                  <a:schemeClr val="tx1"/>
                </a:solidFill>
              </a:rPr>
              <a:t>convolucional</a:t>
            </a:r>
            <a:endParaRPr lang="pt-BR" sz="1300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-116140" y="720521"/>
            <a:ext cx="1105696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</a:t>
            </a:r>
            <a:r>
              <a:rPr lang="pt-BR" sz="1300" dirty="0" smtClean="0">
                <a:solidFill>
                  <a:schemeClr val="tx1"/>
                </a:solidFill>
              </a:rPr>
              <a:t>amada de entrada</a:t>
            </a:r>
            <a:endParaRPr lang="pt-BR" sz="1300" dirty="0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6435470" y="720521"/>
            <a:ext cx="1970306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</a:t>
            </a:r>
            <a:r>
              <a:rPr lang="pt-BR" sz="1300" dirty="0" smtClean="0">
                <a:solidFill>
                  <a:schemeClr val="tx1"/>
                </a:solidFill>
              </a:rPr>
              <a:t>amada completamente conectada</a:t>
            </a:r>
            <a:endParaRPr lang="pt-BR" sz="1300" dirty="0">
              <a:solidFill>
                <a:schemeClr val="tx1"/>
              </a:solidFill>
            </a:endParaRPr>
          </a:p>
        </p:txBody>
      </p:sp>
      <p:sp>
        <p:nvSpPr>
          <p:cNvPr id="91" name="Retângulo 90"/>
          <p:cNvSpPr/>
          <p:nvPr/>
        </p:nvSpPr>
        <p:spPr>
          <a:xfrm>
            <a:off x="8297776" y="720521"/>
            <a:ext cx="792172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</a:t>
            </a:r>
            <a:r>
              <a:rPr lang="pt-BR" sz="1300" dirty="0" smtClean="0">
                <a:solidFill>
                  <a:schemeClr val="tx1"/>
                </a:solidFill>
              </a:rPr>
              <a:t>amada </a:t>
            </a:r>
            <a:r>
              <a:rPr lang="pt-BR" sz="1300" dirty="0" err="1" smtClean="0">
                <a:solidFill>
                  <a:schemeClr val="tx1"/>
                </a:solidFill>
              </a:rPr>
              <a:t>softmax</a:t>
            </a:r>
            <a:endParaRPr lang="pt-BR" sz="1300" dirty="0">
              <a:solidFill>
                <a:schemeClr val="tx1"/>
              </a:solidFill>
            </a:endParaRPr>
          </a:p>
        </p:txBody>
      </p:sp>
      <p:sp>
        <p:nvSpPr>
          <p:cNvPr id="93" name="Cubo 92"/>
          <p:cNvSpPr/>
          <p:nvPr/>
        </p:nvSpPr>
        <p:spPr>
          <a:xfrm>
            <a:off x="2033102" y="2805512"/>
            <a:ext cx="108582" cy="418814"/>
          </a:xfrm>
          <a:prstGeom prst="cub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ubo 93"/>
          <p:cNvSpPr/>
          <p:nvPr/>
        </p:nvSpPr>
        <p:spPr>
          <a:xfrm>
            <a:off x="3645660" y="2436979"/>
            <a:ext cx="68176" cy="262966"/>
          </a:xfrm>
          <a:prstGeom prst="cub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Cubo 94"/>
          <p:cNvSpPr/>
          <p:nvPr/>
        </p:nvSpPr>
        <p:spPr>
          <a:xfrm>
            <a:off x="4978211" y="2872814"/>
            <a:ext cx="68176" cy="262966"/>
          </a:xfrm>
          <a:prstGeom prst="cub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/>
          <p:cNvCxnSpPr>
            <a:endCxn id="23" idx="2"/>
          </p:cNvCxnSpPr>
          <p:nvPr/>
        </p:nvCxnSpPr>
        <p:spPr>
          <a:xfrm flipV="1">
            <a:off x="5806204" y="1353605"/>
            <a:ext cx="1178035" cy="10609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endCxn id="34" idx="2"/>
          </p:cNvCxnSpPr>
          <p:nvPr/>
        </p:nvCxnSpPr>
        <p:spPr>
          <a:xfrm>
            <a:off x="6349129" y="3128963"/>
            <a:ext cx="635110" cy="1062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orma livre 35"/>
          <p:cNvSpPr/>
          <p:nvPr/>
        </p:nvSpPr>
        <p:spPr>
          <a:xfrm>
            <a:off x="2146222" y="2793791"/>
            <a:ext cx="1109663" cy="313740"/>
          </a:xfrm>
          <a:custGeom>
            <a:avLst/>
            <a:gdLst>
              <a:gd name="connsiteX0" fmla="*/ 2381 w 1112044"/>
              <a:gd name="connsiteY0" fmla="*/ 0 h 304800"/>
              <a:gd name="connsiteX1" fmla="*/ 1112044 w 1112044"/>
              <a:gd name="connsiteY1" fmla="*/ 107157 h 304800"/>
              <a:gd name="connsiteX2" fmla="*/ 0 w 1112044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2044" h="304800">
                <a:moveTo>
                  <a:pt x="2381" y="0"/>
                </a:moveTo>
                <a:lnTo>
                  <a:pt x="1112044" y="107157"/>
                </a:lnTo>
                <a:lnTo>
                  <a:pt x="0" y="30480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Forma livre 53"/>
          <p:cNvSpPr/>
          <p:nvPr/>
        </p:nvSpPr>
        <p:spPr>
          <a:xfrm>
            <a:off x="2031923" y="2902744"/>
            <a:ext cx="1221581" cy="323850"/>
          </a:xfrm>
          <a:custGeom>
            <a:avLst/>
            <a:gdLst>
              <a:gd name="connsiteX0" fmla="*/ 4763 w 1221581"/>
              <a:gd name="connsiteY0" fmla="*/ 14287 h 323850"/>
              <a:gd name="connsiteX1" fmla="*/ 1221581 w 1221581"/>
              <a:gd name="connsiteY1" fmla="*/ 0 h 323850"/>
              <a:gd name="connsiteX2" fmla="*/ 0 w 1221581"/>
              <a:gd name="connsiteY2" fmla="*/ 32385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1581" h="323850">
                <a:moveTo>
                  <a:pt x="4763" y="14287"/>
                </a:moveTo>
                <a:lnTo>
                  <a:pt x="1221581" y="0"/>
                </a:lnTo>
                <a:lnTo>
                  <a:pt x="0" y="32385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1" name="Conector reto 110"/>
          <p:cNvCxnSpPr/>
          <p:nvPr/>
        </p:nvCxnSpPr>
        <p:spPr>
          <a:xfrm>
            <a:off x="2972938" y="2697754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3085164" y="2697754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2916825" y="2697754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3141277" y="2697754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3197390" y="2697754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3029051" y="2697754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orma livre 66"/>
          <p:cNvSpPr/>
          <p:nvPr/>
        </p:nvSpPr>
        <p:spPr>
          <a:xfrm>
            <a:off x="3715468" y="2421731"/>
            <a:ext cx="838200" cy="238126"/>
          </a:xfrm>
          <a:custGeom>
            <a:avLst/>
            <a:gdLst>
              <a:gd name="connsiteX0" fmla="*/ 0 w 842963"/>
              <a:gd name="connsiteY0" fmla="*/ 0 h 216693"/>
              <a:gd name="connsiteX1" fmla="*/ 842963 w 842963"/>
              <a:gd name="connsiteY1" fmla="*/ 216693 h 216693"/>
              <a:gd name="connsiteX2" fmla="*/ 4763 w 842963"/>
              <a:gd name="connsiteY2" fmla="*/ 183356 h 21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963" h="216693">
                <a:moveTo>
                  <a:pt x="0" y="0"/>
                </a:moveTo>
                <a:lnTo>
                  <a:pt x="842963" y="216693"/>
                </a:lnTo>
                <a:lnTo>
                  <a:pt x="4763" y="183356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Forma livre 116"/>
          <p:cNvSpPr/>
          <p:nvPr/>
        </p:nvSpPr>
        <p:spPr>
          <a:xfrm>
            <a:off x="3636886" y="2500313"/>
            <a:ext cx="916781" cy="214312"/>
          </a:xfrm>
          <a:custGeom>
            <a:avLst/>
            <a:gdLst>
              <a:gd name="connsiteX0" fmla="*/ 4763 w 912019"/>
              <a:gd name="connsiteY0" fmla="*/ 0 h 204787"/>
              <a:gd name="connsiteX1" fmla="*/ 912019 w 912019"/>
              <a:gd name="connsiteY1" fmla="*/ 161925 h 204787"/>
              <a:gd name="connsiteX2" fmla="*/ 0 w 912019"/>
              <a:gd name="connsiteY2" fmla="*/ 204787 h 2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2019" h="204787">
                <a:moveTo>
                  <a:pt x="4763" y="0"/>
                </a:moveTo>
                <a:lnTo>
                  <a:pt x="912019" y="161925"/>
                </a:lnTo>
                <a:lnTo>
                  <a:pt x="0" y="20478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0" name="Conector reto 119"/>
          <p:cNvCxnSpPr/>
          <p:nvPr/>
        </p:nvCxnSpPr>
        <p:spPr>
          <a:xfrm>
            <a:off x="4273101" y="2499742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4385327" y="2499742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4441440" y="2499742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4497553" y="2499742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4329214" y="2499742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Forma livre 126"/>
          <p:cNvSpPr/>
          <p:nvPr/>
        </p:nvSpPr>
        <p:spPr>
          <a:xfrm>
            <a:off x="5048967" y="2833689"/>
            <a:ext cx="981075" cy="226218"/>
          </a:xfrm>
          <a:custGeom>
            <a:avLst/>
            <a:gdLst>
              <a:gd name="connsiteX0" fmla="*/ 7144 w 981075"/>
              <a:gd name="connsiteY0" fmla="*/ 23813 h 219075"/>
              <a:gd name="connsiteX1" fmla="*/ 981075 w 981075"/>
              <a:gd name="connsiteY1" fmla="*/ 0 h 219075"/>
              <a:gd name="connsiteX2" fmla="*/ 0 w 981075"/>
              <a:gd name="connsiteY2" fmla="*/ 219075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1075" h="219075">
                <a:moveTo>
                  <a:pt x="7144" y="23813"/>
                </a:moveTo>
                <a:lnTo>
                  <a:pt x="981075" y="0"/>
                </a:lnTo>
                <a:lnTo>
                  <a:pt x="0" y="219075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8" name="Forma livre 127"/>
          <p:cNvSpPr/>
          <p:nvPr/>
        </p:nvSpPr>
        <p:spPr>
          <a:xfrm>
            <a:off x="4970386" y="2836069"/>
            <a:ext cx="1054893" cy="304800"/>
          </a:xfrm>
          <a:custGeom>
            <a:avLst/>
            <a:gdLst>
              <a:gd name="connsiteX0" fmla="*/ 2381 w 1054893"/>
              <a:gd name="connsiteY0" fmla="*/ 104775 h 304800"/>
              <a:gd name="connsiteX1" fmla="*/ 1054893 w 1054893"/>
              <a:gd name="connsiteY1" fmla="*/ 0 h 304800"/>
              <a:gd name="connsiteX2" fmla="*/ 0 w 1054893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4893" h="304800">
                <a:moveTo>
                  <a:pt x="2381" y="104775"/>
                </a:moveTo>
                <a:lnTo>
                  <a:pt x="1054893" y="0"/>
                </a:lnTo>
                <a:lnTo>
                  <a:pt x="0" y="30480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8" name="Conector reto 137"/>
          <p:cNvCxnSpPr/>
          <p:nvPr/>
        </p:nvCxnSpPr>
        <p:spPr>
          <a:xfrm>
            <a:off x="5637250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to 138"/>
          <p:cNvCxnSpPr/>
          <p:nvPr/>
        </p:nvCxnSpPr>
        <p:spPr>
          <a:xfrm>
            <a:off x="5749476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to 139"/>
          <p:cNvCxnSpPr/>
          <p:nvPr/>
        </p:nvCxnSpPr>
        <p:spPr>
          <a:xfrm>
            <a:off x="5861702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to 140"/>
          <p:cNvCxnSpPr/>
          <p:nvPr/>
        </p:nvCxnSpPr>
        <p:spPr>
          <a:xfrm>
            <a:off x="5693363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reto 141"/>
          <p:cNvCxnSpPr/>
          <p:nvPr/>
        </p:nvCxnSpPr>
        <p:spPr>
          <a:xfrm>
            <a:off x="5917815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to 142"/>
          <p:cNvCxnSpPr/>
          <p:nvPr/>
        </p:nvCxnSpPr>
        <p:spPr>
          <a:xfrm>
            <a:off x="5973928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to 143"/>
          <p:cNvCxnSpPr/>
          <p:nvPr/>
        </p:nvCxnSpPr>
        <p:spPr>
          <a:xfrm>
            <a:off x="5805589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upo 128"/>
          <p:cNvGrpSpPr/>
          <p:nvPr/>
        </p:nvGrpSpPr>
        <p:grpSpPr>
          <a:xfrm>
            <a:off x="298051" y="2405509"/>
            <a:ext cx="404570" cy="789093"/>
            <a:chOff x="5472152" y="663590"/>
            <a:chExt cx="1152024" cy="1152024"/>
          </a:xfrm>
        </p:grpSpPr>
        <p:sp>
          <p:nvSpPr>
            <p:cNvPr id="130" name="Elipse 129"/>
            <p:cNvSpPr/>
            <p:nvPr/>
          </p:nvSpPr>
          <p:spPr>
            <a:xfrm>
              <a:off x="5472152" y="997253"/>
              <a:ext cx="468000" cy="46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1" name="Elipse 130"/>
            <p:cNvSpPr/>
            <p:nvPr/>
          </p:nvSpPr>
          <p:spPr>
            <a:xfrm>
              <a:off x="5806936" y="663590"/>
              <a:ext cx="468000" cy="46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2" name="Elipse 131"/>
            <p:cNvSpPr/>
            <p:nvPr/>
          </p:nvSpPr>
          <p:spPr>
            <a:xfrm>
              <a:off x="6156176" y="997253"/>
              <a:ext cx="468000" cy="46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3" name="Elipse 132"/>
            <p:cNvSpPr/>
            <p:nvPr/>
          </p:nvSpPr>
          <p:spPr>
            <a:xfrm>
              <a:off x="5814112" y="1347614"/>
              <a:ext cx="468000" cy="46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4" name="Elipse 133"/>
            <p:cNvSpPr/>
            <p:nvPr/>
          </p:nvSpPr>
          <p:spPr>
            <a:xfrm>
              <a:off x="5806936" y="990077"/>
              <a:ext cx="482352" cy="48235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2" name="Cubo 91"/>
          <p:cNvSpPr/>
          <p:nvPr/>
        </p:nvSpPr>
        <p:spPr>
          <a:xfrm>
            <a:off x="455359" y="2133467"/>
            <a:ext cx="108582" cy="418814"/>
          </a:xfrm>
          <a:prstGeom prst="cube">
            <a:avLst>
              <a:gd name="adj" fmla="val 10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571651" y="2130177"/>
            <a:ext cx="1077119" cy="373857"/>
          </a:xfrm>
          <a:custGeom>
            <a:avLst/>
            <a:gdLst>
              <a:gd name="connsiteX0" fmla="*/ 0 w 1089025"/>
              <a:gd name="connsiteY0" fmla="*/ 0 h 361950"/>
              <a:gd name="connsiteX1" fmla="*/ 1089025 w 1089025"/>
              <a:gd name="connsiteY1" fmla="*/ 361950 h 361950"/>
              <a:gd name="connsiteX2" fmla="*/ 0 w 1089025"/>
              <a:gd name="connsiteY2" fmla="*/ 307975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9025" h="361950">
                <a:moveTo>
                  <a:pt x="0" y="0"/>
                </a:moveTo>
                <a:lnTo>
                  <a:pt x="1089025" y="361950"/>
                </a:lnTo>
                <a:lnTo>
                  <a:pt x="0" y="307975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Forma livre 20"/>
          <p:cNvSpPr/>
          <p:nvPr/>
        </p:nvSpPr>
        <p:spPr>
          <a:xfrm>
            <a:off x="445446" y="2255590"/>
            <a:ext cx="1200150" cy="314325"/>
          </a:xfrm>
          <a:custGeom>
            <a:avLst/>
            <a:gdLst>
              <a:gd name="connsiteX0" fmla="*/ 0 w 1190625"/>
              <a:gd name="connsiteY0" fmla="*/ 0 h 311150"/>
              <a:gd name="connsiteX1" fmla="*/ 1190625 w 1190625"/>
              <a:gd name="connsiteY1" fmla="*/ 241300 h 311150"/>
              <a:gd name="connsiteX2" fmla="*/ 0 w 1190625"/>
              <a:gd name="connsiteY2" fmla="*/ 31115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625" h="311150">
                <a:moveTo>
                  <a:pt x="0" y="0"/>
                </a:moveTo>
                <a:lnTo>
                  <a:pt x="1190625" y="241300"/>
                </a:lnTo>
                <a:lnTo>
                  <a:pt x="0" y="31115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2" name="Conector reto 101"/>
          <p:cNvCxnSpPr/>
          <p:nvPr/>
        </p:nvCxnSpPr>
        <p:spPr>
          <a:xfrm>
            <a:off x="1258558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1370784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1483010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1314671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1539123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1595236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1426897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tângulo 125"/>
          <p:cNvSpPr/>
          <p:nvPr/>
        </p:nvSpPr>
        <p:spPr>
          <a:xfrm>
            <a:off x="2368353" y="4349090"/>
            <a:ext cx="2870958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b="1" dirty="0" smtClean="0">
                <a:solidFill>
                  <a:schemeClr val="tx1"/>
                </a:solidFill>
              </a:rPr>
              <a:t>Aprendizagem de características</a:t>
            </a:r>
            <a:endParaRPr lang="pt-BR" sz="1300" b="1" dirty="0">
              <a:solidFill>
                <a:schemeClr val="tx1"/>
              </a:solidFill>
            </a:endParaRPr>
          </a:p>
        </p:txBody>
      </p:sp>
      <p:sp>
        <p:nvSpPr>
          <p:cNvPr id="135" name="Retângulo 134"/>
          <p:cNvSpPr/>
          <p:nvPr/>
        </p:nvSpPr>
        <p:spPr>
          <a:xfrm>
            <a:off x="6985737" y="4349090"/>
            <a:ext cx="1854139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b="1" dirty="0" smtClean="0">
                <a:solidFill>
                  <a:schemeClr val="tx1"/>
                </a:solidFill>
              </a:rPr>
              <a:t>Classificação</a:t>
            </a:r>
            <a:endParaRPr lang="pt-BR" sz="1300" b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857470" y="1203598"/>
            <a:ext cx="5892725" cy="3138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7" name="Retângulo 136"/>
          <p:cNvSpPr/>
          <p:nvPr/>
        </p:nvSpPr>
        <p:spPr>
          <a:xfrm>
            <a:off x="6750194" y="1201371"/>
            <a:ext cx="2325225" cy="3138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5" name="Conector reto 144"/>
          <p:cNvCxnSpPr/>
          <p:nvPr/>
        </p:nvCxnSpPr>
        <p:spPr>
          <a:xfrm>
            <a:off x="2853625" y="3505414"/>
            <a:ext cx="6753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to 145"/>
          <p:cNvCxnSpPr/>
          <p:nvPr/>
        </p:nvCxnSpPr>
        <p:spPr>
          <a:xfrm>
            <a:off x="4230497" y="3505414"/>
            <a:ext cx="6796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to 146"/>
          <p:cNvCxnSpPr/>
          <p:nvPr/>
        </p:nvCxnSpPr>
        <p:spPr>
          <a:xfrm>
            <a:off x="5607368" y="3272137"/>
            <a:ext cx="7359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to 151"/>
          <p:cNvCxnSpPr/>
          <p:nvPr/>
        </p:nvCxnSpPr>
        <p:spPr>
          <a:xfrm>
            <a:off x="2853625" y="3505414"/>
            <a:ext cx="6753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/>
          <p:cNvCxnSpPr/>
          <p:nvPr/>
        </p:nvCxnSpPr>
        <p:spPr>
          <a:xfrm>
            <a:off x="1188723" y="3888881"/>
            <a:ext cx="7099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tângulo 163"/>
          <p:cNvSpPr/>
          <p:nvPr/>
        </p:nvSpPr>
        <p:spPr>
          <a:xfrm>
            <a:off x="2853626" y="3506089"/>
            <a:ext cx="675387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sz="1100" i="1" dirty="0" smtClean="0">
                <a:solidFill>
                  <a:schemeClr val="tx1"/>
                </a:solidFill>
              </a:rPr>
              <a:t>p</a:t>
            </a:r>
            <a:r>
              <a:rPr lang="pt-BR" sz="1100" dirty="0" smtClean="0">
                <a:solidFill>
                  <a:schemeClr val="tx1"/>
                </a:solidFill>
              </a:rPr>
              <a:t> canais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65" name="Retângulo 164"/>
          <p:cNvSpPr/>
          <p:nvPr/>
        </p:nvSpPr>
        <p:spPr>
          <a:xfrm>
            <a:off x="1201429" y="3893122"/>
            <a:ext cx="697221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sz="1100" i="1" dirty="0" smtClean="0">
                <a:solidFill>
                  <a:schemeClr val="tx1"/>
                </a:solidFill>
              </a:rPr>
              <a:t>p</a:t>
            </a:r>
            <a:r>
              <a:rPr lang="pt-BR" sz="1100" dirty="0" smtClean="0">
                <a:solidFill>
                  <a:schemeClr val="tx1"/>
                </a:solidFill>
              </a:rPr>
              <a:t> canais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66" name="Retângulo 165"/>
          <p:cNvSpPr/>
          <p:nvPr/>
        </p:nvSpPr>
        <p:spPr>
          <a:xfrm>
            <a:off x="4232623" y="3506089"/>
            <a:ext cx="675387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sz="1100" i="1" dirty="0" smtClean="0">
                <a:solidFill>
                  <a:schemeClr val="tx1"/>
                </a:solidFill>
              </a:rPr>
              <a:t>q</a:t>
            </a:r>
            <a:r>
              <a:rPr lang="pt-BR" sz="1100" dirty="0" smtClean="0">
                <a:solidFill>
                  <a:schemeClr val="tx1"/>
                </a:solidFill>
              </a:rPr>
              <a:t> canais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67" name="Retângulo 166"/>
          <p:cNvSpPr/>
          <p:nvPr/>
        </p:nvSpPr>
        <p:spPr>
          <a:xfrm>
            <a:off x="5607368" y="3271439"/>
            <a:ext cx="735941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sz="1100" i="1" dirty="0" smtClean="0">
                <a:solidFill>
                  <a:schemeClr val="tx1"/>
                </a:solidFill>
              </a:rPr>
              <a:t>q</a:t>
            </a:r>
            <a:r>
              <a:rPr lang="pt-BR" sz="1100" dirty="0" smtClean="0">
                <a:solidFill>
                  <a:schemeClr val="tx1"/>
                </a:solidFill>
              </a:rPr>
              <a:t> canais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68" name="Retângulo 167"/>
          <p:cNvSpPr/>
          <p:nvPr/>
        </p:nvSpPr>
        <p:spPr>
          <a:xfrm>
            <a:off x="819964" y="1960581"/>
            <a:ext cx="625541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sz="1100" i="1" dirty="0" smtClean="0">
                <a:solidFill>
                  <a:schemeClr val="tx1"/>
                </a:solidFill>
              </a:rPr>
              <a:t>p filtros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69" name="Retângulo 168"/>
          <p:cNvSpPr/>
          <p:nvPr/>
        </p:nvSpPr>
        <p:spPr>
          <a:xfrm>
            <a:off x="3759249" y="2179749"/>
            <a:ext cx="595597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sz="1100" i="1" dirty="0">
                <a:solidFill>
                  <a:schemeClr val="tx1"/>
                </a:solidFill>
              </a:rPr>
              <a:t>q</a:t>
            </a:r>
            <a:r>
              <a:rPr lang="pt-BR" sz="1100" i="1" dirty="0" smtClean="0">
                <a:solidFill>
                  <a:schemeClr val="tx1"/>
                </a:solidFill>
              </a:rPr>
              <a:t> filtros</a:t>
            </a:r>
            <a:endParaRPr lang="pt-B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87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Entropia cruzada para </a:t>
            </a:r>
            <a:r>
              <a:rPr lang="pt-BR" dirty="0" smtClean="0"/>
              <a:t>M&gt;2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5 classes, classificação </a:t>
                </a:r>
                <a:r>
                  <a:rPr lang="pt-BR" b="1" dirty="0" smtClean="0"/>
                  <a:t>correta</a:t>
                </a:r>
                <a:r>
                  <a:rPr lang="pt-BR" dirty="0" smtClean="0"/>
                  <a:t>, com 72% de probabilidade: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 smtClean="0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   </m:t>
                    </m:r>
                    <m:r>
                      <a:rPr lang="pt-BR" b="0" i="1" smtClean="0">
                        <a:latin typeface="Cambria Math"/>
                      </a:rPr>
                      <m:t>      </m:t>
                    </m:r>
                    <m:r>
                      <a:rPr lang="pt-BR" i="1">
                        <a:latin typeface="Cambria Math"/>
                      </a:rPr>
                      <m:t>0  </m:t>
                    </m:r>
                    <m:r>
                      <a:rPr lang="pt-BR" b="0" i="1" smtClean="0">
                        <a:latin typeface="Cambria Math"/>
                      </a:rPr>
                      <m:t>    </m:t>
                    </m:r>
                    <m:r>
                      <a:rPr lang="pt-BR" i="1">
                        <a:latin typeface="Cambria Math"/>
                      </a:rPr>
                      <m:t> 0</m:t>
                    </m:r>
                    <m:r>
                      <a:rPr lang="pt-BR" b="0" i="1" smtClean="0">
                        <a:latin typeface="Cambria Math"/>
                      </a:rPr>
                      <m:t>        1</m:t>
                    </m:r>
                    <m:r>
                      <a:rPr lang="pt-BR" i="1">
                        <a:latin typeface="Cambria Math"/>
                      </a:rPr>
                      <m:t> </m:t>
                    </m:r>
                    <m:r>
                      <a:rPr lang="pt-BR" b="0" i="1" smtClean="0">
                        <a:latin typeface="Cambria Math"/>
                      </a:rPr>
                      <m:t>      </m:t>
                    </m:r>
                    <m:r>
                      <a:rPr lang="pt-BR" i="1">
                        <a:latin typeface="Cambria Math"/>
                      </a:rPr>
                      <m:t>   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 smtClean="0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/>
                          </a:rPr>
                          <m:t>0,20   0,0   0,05,  0,72    0,03</m:t>
                        </m:r>
                      </m:e>
                    </m:d>
                  </m:oMath>
                </a14:m>
                <a:endParaRPr lang="pt-BR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</m:t>
                    </m:r>
                    <m:r>
                      <a:rPr lang="pt-BR" b="0" i="1" smtClean="0">
                        <a:latin typeface="Cambria Math"/>
                      </a:rPr>
                      <m:t>−(0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b="0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0,2</m:t>
                        </m:r>
                      </m:e>
                    </m:func>
                    <m:r>
                      <a:rPr lang="pt-B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5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b="0" i="1" smtClean="0">
                        <a:latin typeface="Cambria Math"/>
                      </a:rPr>
                      <m:t>1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72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0,72</m:t>
                            </m:r>
                          </m:e>
                        </m:func>
                      </m:e>
                    </m:d>
                    <m:r>
                      <a:rPr lang="pt-BR" b="0" i="1" smtClean="0">
                        <a:latin typeface="Cambria Math"/>
                        <a:ea typeface="Cambria Math"/>
                      </a:rPr>
                      <m:t>=0,14267</m:t>
                    </m:r>
                  </m:oMath>
                </a14:m>
                <a:r>
                  <a:rPr lang="pt-BR" dirty="0" smtClean="0"/>
                  <a:t> </a:t>
                </a:r>
              </a:p>
              <a:p>
                <a:r>
                  <a:rPr lang="pt-BR" dirty="0"/>
                  <a:t>5 classes, classificação </a:t>
                </a:r>
                <a:r>
                  <a:rPr lang="pt-BR" b="1" dirty="0"/>
                  <a:t>correta</a:t>
                </a:r>
                <a:r>
                  <a:rPr lang="pt-BR" dirty="0"/>
                  <a:t>, </a:t>
                </a:r>
                <a:r>
                  <a:rPr lang="pt-BR" dirty="0" smtClean="0"/>
                  <a:t>com 52% de probabilidade:</a:t>
                </a:r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</a:rPr>
                          <m:t>3</m:t>
                        </m:r>
                        <m:r>
                          <a:rPr lang="pt-BR" i="1">
                            <a:latin typeface="Cambria Math"/>
                          </a:rPr>
                          <m:t>0   0,0   0,05,  0,</m:t>
                        </m:r>
                        <m:r>
                          <a:rPr lang="pt-BR" b="0" i="1" smtClean="0">
                            <a:latin typeface="Cambria Math"/>
                          </a:rPr>
                          <m:t>5</m:t>
                        </m:r>
                        <m:r>
                          <a:rPr lang="pt-BR" i="1">
                            <a:latin typeface="Cambria Math"/>
                          </a:rPr>
                          <m:t>2    0,</m:t>
                        </m:r>
                        <m:r>
                          <a:rPr lang="pt-BR" b="0" i="1" smtClean="0"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latin typeface="Cambria Math"/>
                          </a:rPr>
                          <m:t>3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=−(0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0,0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0,5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1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5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1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5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284</m:t>
                    </m:r>
                  </m:oMath>
                </a14:m>
                <a:r>
                  <a:rPr lang="pt-BR" dirty="0"/>
                  <a:t> </a:t>
                </a:r>
              </a:p>
              <a:p>
                <a:r>
                  <a:rPr lang="pt-BR" dirty="0"/>
                  <a:t>5 classes, classificação </a:t>
                </a:r>
                <a:r>
                  <a:rPr lang="pt-BR" b="1" dirty="0" smtClean="0"/>
                  <a:t>incorreta</a:t>
                </a:r>
                <a:r>
                  <a:rPr lang="pt-BR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</a:rPr>
                          <m:t>6</m:t>
                        </m:r>
                        <m:r>
                          <a:rPr lang="pt-BR" i="1">
                            <a:latin typeface="Cambria Math"/>
                          </a:rPr>
                          <m:t>0   0,0   0,0</m:t>
                        </m:r>
                        <m:r>
                          <a:rPr lang="pt-BR" b="0" i="1" smtClean="0">
                            <a:latin typeface="Cambria Math"/>
                          </a:rPr>
                          <m:t>7</m:t>
                        </m:r>
                        <m:r>
                          <a:rPr lang="pt-BR" i="1">
                            <a:latin typeface="Cambria Math"/>
                          </a:rPr>
                          <m:t>,  0,</m:t>
                        </m:r>
                        <m:r>
                          <a:rPr lang="pt-BR" b="0" i="1" smtClean="0">
                            <a:latin typeface="Cambria Math"/>
                          </a:rPr>
                          <m:t>30</m:t>
                        </m:r>
                        <m:r>
                          <a:rPr lang="pt-BR" i="1">
                            <a:latin typeface="Cambria Math"/>
                          </a:rPr>
                          <m:t>    0,03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=−(0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6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0,0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07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1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0,03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5229</m:t>
                    </m:r>
                  </m:oMath>
                </a14:m>
                <a:r>
                  <a:rPr lang="pt-BR" dirty="0"/>
                  <a:t> </a:t>
                </a:r>
              </a:p>
              <a:p>
                <a:pPr lvl="1"/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67" t="-1383" b="-11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66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Entropia cruzada para </a:t>
            </a:r>
            <a:r>
              <a:rPr lang="pt-BR" dirty="0" smtClean="0"/>
              <a:t>M=2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dirty="0" smtClean="0"/>
                  <a:t>2 classes, classificação correta:</a:t>
                </a:r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0,20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1−0,2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=0,09691</m:t>
                    </m:r>
                  </m:oMath>
                </a14:m>
                <a:endParaRPr lang="pt-BR" dirty="0"/>
              </a:p>
              <a:p>
                <a:r>
                  <a:rPr lang="pt-BR" dirty="0" smtClean="0">
                    <a:solidFill>
                      <a:schemeClr val="bg1"/>
                    </a:solidFill>
                  </a:rPr>
                  <a:t>2 classes, classificação correta: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=[1]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0,92</m:t>
                        </m:r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0,92</m:t>
                            </m:r>
                          </m:e>
                        </m:func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1−0,92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0,92</m:t>
                            </m:r>
                          </m:e>
                        </m:func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0,08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0,92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=0,03621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r>
                  <a:rPr lang="pt-BR" dirty="0">
                    <a:solidFill>
                      <a:schemeClr val="bg1"/>
                    </a:solidFill>
                  </a:rPr>
                  <a:t>2 classes, classificação </a:t>
                </a:r>
                <a:r>
                  <a:rPr lang="pt-BR" dirty="0" smtClean="0">
                    <a:solidFill>
                      <a:schemeClr val="bg1"/>
                    </a:solidFill>
                  </a:rPr>
                  <a:t>incorreta</a:t>
                </a:r>
                <a:r>
                  <a:rPr lang="pt-BR" dirty="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=[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65</m:t>
                        </m:r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65</m:t>
                            </m:r>
                          </m:e>
                        </m:func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1−0,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65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65</m:t>
                            </m:r>
                          </m:e>
                        </m:func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0,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35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0,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35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45593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3" t="-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grpSp>
        <p:nvGrpSpPr>
          <p:cNvPr id="100" name="Grupo 99"/>
          <p:cNvGrpSpPr/>
          <p:nvPr/>
        </p:nvGrpSpPr>
        <p:grpSpPr>
          <a:xfrm>
            <a:off x="5686357" y="1951236"/>
            <a:ext cx="3273821" cy="1381599"/>
            <a:chOff x="5686357" y="1995686"/>
            <a:chExt cx="3273821" cy="1381599"/>
          </a:xfrm>
        </p:grpSpPr>
        <p:grpSp>
          <p:nvGrpSpPr>
            <p:cNvPr id="28" name="Grupo 27"/>
            <p:cNvGrpSpPr/>
            <p:nvPr/>
          </p:nvGrpSpPr>
          <p:grpSpPr>
            <a:xfrm>
              <a:off x="6558306" y="2177473"/>
              <a:ext cx="681654" cy="682430"/>
              <a:chOff x="6274585" y="771550"/>
              <a:chExt cx="681654" cy="682430"/>
            </a:xfrm>
          </p:grpSpPr>
          <p:grpSp>
            <p:nvGrpSpPr>
              <p:cNvPr id="22" name="Grupo 21"/>
              <p:cNvGrpSpPr/>
              <p:nvPr/>
            </p:nvGrpSpPr>
            <p:grpSpPr>
              <a:xfrm>
                <a:off x="6274585" y="771550"/>
                <a:ext cx="681654" cy="682430"/>
                <a:chOff x="6804247" y="1099528"/>
                <a:chExt cx="1912963" cy="1915143"/>
              </a:xfrm>
            </p:grpSpPr>
            <p:sp>
              <p:nvSpPr>
                <p:cNvPr id="7" name="Triângulo isósceles 6"/>
                <p:cNvSpPr/>
                <p:nvPr/>
              </p:nvSpPr>
              <p:spPr>
                <a:xfrm rot="10800000" flipH="1" flipV="1">
                  <a:off x="7632629" y="1099528"/>
                  <a:ext cx="144000" cy="108000"/>
                </a:xfrm>
                <a:prstGeom prst="triangl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Triângulo isósceles 7"/>
                <p:cNvSpPr/>
                <p:nvPr/>
              </p:nvSpPr>
              <p:spPr>
                <a:xfrm rot="5400000" flipH="1">
                  <a:off x="8591210" y="2058912"/>
                  <a:ext cx="144000" cy="108000"/>
                </a:xfrm>
                <a:prstGeom prst="triangl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" name="Conector reto 16"/>
                <p:cNvCxnSpPr>
                  <a:endCxn id="7" idx="3"/>
                </p:cNvCxnSpPr>
                <p:nvPr/>
              </p:nvCxnSpPr>
              <p:spPr>
                <a:xfrm flipV="1">
                  <a:off x="7704248" y="1207528"/>
                  <a:ext cx="381" cy="180714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to 18"/>
                <p:cNvCxnSpPr>
                  <a:stCxn id="8" idx="3"/>
                </p:cNvCxnSpPr>
                <p:nvPr/>
              </p:nvCxnSpPr>
              <p:spPr>
                <a:xfrm flipH="1">
                  <a:off x="6804248" y="2112912"/>
                  <a:ext cx="1804962" cy="175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Forma livre 8"/>
                <p:cNvSpPr/>
                <p:nvPr/>
              </p:nvSpPr>
              <p:spPr>
                <a:xfrm>
                  <a:off x="6804247" y="1385737"/>
                  <a:ext cx="1911422" cy="726319"/>
                </a:xfrm>
                <a:custGeom>
                  <a:avLst/>
                  <a:gdLst>
                    <a:gd name="connsiteX0" fmla="*/ 0 w 1290638"/>
                    <a:gd name="connsiteY0" fmla="*/ 476250 h 518901"/>
                    <a:gd name="connsiteX1" fmla="*/ 471488 w 1290638"/>
                    <a:gd name="connsiteY1" fmla="*/ 481013 h 518901"/>
                    <a:gd name="connsiteX2" fmla="*/ 719138 w 1290638"/>
                    <a:gd name="connsiteY2" fmla="*/ 71438 h 518901"/>
                    <a:gd name="connsiteX3" fmla="*/ 1290638 w 1290638"/>
                    <a:gd name="connsiteY3" fmla="*/ 0 h 518901"/>
                    <a:gd name="connsiteX0" fmla="*/ 0 w 1285875"/>
                    <a:gd name="connsiteY0" fmla="*/ 504825 h 533664"/>
                    <a:gd name="connsiteX1" fmla="*/ 466725 w 1285875"/>
                    <a:gd name="connsiteY1" fmla="*/ 481013 h 533664"/>
                    <a:gd name="connsiteX2" fmla="*/ 714375 w 1285875"/>
                    <a:gd name="connsiteY2" fmla="*/ 71438 h 533664"/>
                    <a:gd name="connsiteX3" fmla="*/ 1285875 w 1285875"/>
                    <a:gd name="connsiteY3" fmla="*/ 0 h 533664"/>
                    <a:gd name="connsiteX0" fmla="*/ 0 w 1285875"/>
                    <a:gd name="connsiteY0" fmla="*/ 504825 h 518661"/>
                    <a:gd name="connsiteX1" fmla="*/ 466725 w 1285875"/>
                    <a:gd name="connsiteY1" fmla="*/ 481013 h 518661"/>
                    <a:gd name="connsiteX2" fmla="*/ 714375 w 1285875"/>
                    <a:gd name="connsiteY2" fmla="*/ 71438 h 518661"/>
                    <a:gd name="connsiteX3" fmla="*/ 1285875 w 1285875"/>
                    <a:gd name="connsiteY3" fmla="*/ 0 h 518661"/>
                    <a:gd name="connsiteX0" fmla="*/ 0 w 1285875"/>
                    <a:gd name="connsiteY0" fmla="*/ 504825 h 504825"/>
                    <a:gd name="connsiteX1" fmla="*/ 490537 w 1285875"/>
                    <a:gd name="connsiteY1" fmla="*/ 452438 h 504825"/>
                    <a:gd name="connsiteX2" fmla="*/ 714375 w 1285875"/>
                    <a:gd name="connsiteY2" fmla="*/ 71438 h 504825"/>
                    <a:gd name="connsiteX3" fmla="*/ 1285875 w 1285875"/>
                    <a:gd name="connsiteY3" fmla="*/ 0 h 504825"/>
                    <a:gd name="connsiteX0" fmla="*/ 0 w 1285875"/>
                    <a:gd name="connsiteY0" fmla="*/ 504825 h 504825"/>
                    <a:gd name="connsiteX1" fmla="*/ 512590 w 1285875"/>
                    <a:gd name="connsiteY1" fmla="*/ 426525 h 504825"/>
                    <a:gd name="connsiteX2" fmla="*/ 714375 w 1285875"/>
                    <a:gd name="connsiteY2" fmla="*/ 71438 h 504825"/>
                    <a:gd name="connsiteX3" fmla="*/ 1285875 w 1285875"/>
                    <a:gd name="connsiteY3" fmla="*/ 0 h 504825"/>
                    <a:gd name="connsiteX0" fmla="*/ 0 w 1285875"/>
                    <a:gd name="connsiteY0" fmla="*/ 504825 h 505061"/>
                    <a:gd name="connsiteX1" fmla="*/ 512590 w 1285875"/>
                    <a:gd name="connsiteY1" fmla="*/ 426525 h 505061"/>
                    <a:gd name="connsiteX2" fmla="*/ 714375 w 1285875"/>
                    <a:gd name="connsiteY2" fmla="*/ 71438 h 505061"/>
                    <a:gd name="connsiteX3" fmla="*/ 1285875 w 1285875"/>
                    <a:gd name="connsiteY3" fmla="*/ 0 h 505061"/>
                    <a:gd name="connsiteX0" fmla="*/ 0 w 1285875"/>
                    <a:gd name="connsiteY0" fmla="*/ 504825 h 505300"/>
                    <a:gd name="connsiteX1" fmla="*/ 512590 w 1285875"/>
                    <a:gd name="connsiteY1" fmla="*/ 434203 h 505300"/>
                    <a:gd name="connsiteX2" fmla="*/ 714375 w 1285875"/>
                    <a:gd name="connsiteY2" fmla="*/ 71438 h 505300"/>
                    <a:gd name="connsiteX3" fmla="*/ 1285875 w 1285875"/>
                    <a:gd name="connsiteY3" fmla="*/ 0 h 505300"/>
                    <a:gd name="connsiteX0" fmla="*/ 0 w 1285875"/>
                    <a:gd name="connsiteY0" fmla="*/ 504825 h 505316"/>
                    <a:gd name="connsiteX1" fmla="*/ 512590 w 1285875"/>
                    <a:gd name="connsiteY1" fmla="*/ 434203 h 505316"/>
                    <a:gd name="connsiteX2" fmla="*/ 770358 w 1285875"/>
                    <a:gd name="connsiteY2" fmla="*/ 69518 h 505316"/>
                    <a:gd name="connsiteX3" fmla="*/ 1285875 w 1285875"/>
                    <a:gd name="connsiteY3" fmla="*/ 0 h 505316"/>
                    <a:gd name="connsiteX0" fmla="*/ 0 w 1285875"/>
                    <a:gd name="connsiteY0" fmla="*/ 506127 h 506618"/>
                    <a:gd name="connsiteX1" fmla="*/ 512590 w 1285875"/>
                    <a:gd name="connsiteY1" fmla="*/ 435505 h 506618"/>
                    <a:gd name="connsiteX2" fmla="*/ 770358 w 1285875"/>
                    <a:gd name="connsiteY2" fmla="*/ 70820 h 506618"/>
                    <a:gd name="connsiteX3" fmla="*/ 1285875 w 1285875"/>
                    <a:gd name="connsiteY3" fmla="*/ 1302 h 506618"/>
                    <a:gd name="connsiteX0" fmla="*/ 0 w 1285875"/>
                    <a:gd name="connsiteY0" fmla="*/ 504825 h 505316"/>
                    <a:gd name="connsiteX1" fmla="*/ 512590 w 1285875"/>
                    <a:gd name="connsiteY1" fmla="*/ 434203 h 505316"/>
                    <a:gd name="connsiteX2" fmla="*/ 770358 w 1285875"/>
                    <a:gd name="connsiteY2" fmla="*/ 69518 h 505316"/>
                    <a:gd name="connsiteX3" fmla="*/ 1285875 w 1285875"/>
                    <a:gd name="connsiteY3" fmla="*/ 0 h 505316"/>
                    <a:gd name="connsiteX0" fmla="*/ 0 w 1285875"/>
                    <a:gd name="connsiteY0" fmla="*/ 505456 h 505947"/>
                    <a:gd name="connsiteX1" fmla="*/ 512590 w 1285875"/>
                    <a:gd name="connsiteY1" fmla="*/ 434834 h 505947"/>
                    <a:gd name="connsiteX2" fmla="*/ 770358 w 1285875"/>
                    <a:gd name="connsiteY2" fmla="*/ 70149 h 505947"/>
                    <a:gd name="connsiteX3" fmla="*/ 1285875 w 1285875"/>
                    <a:gd name="connsiteY3" fmla="*/ 631 h 505947"/>
                    <a:gd name="connsiteX0" fmla="*/ 0 w 1285875"/>
                    <a:gd name="connsiteY0" fmla="*/ 505456 h 505457"/>
                    <a:gd name="connsiteX1" fmla="*/ 512590 w 1285875"/>
                    <a:gd name="connsiteY1" fmla="*/ 434834 h 505457"/>
                    <a:gd name="connsiteX2" fmla="*/ 770358 w 1285875"/>
                    <a:gd name="connsiteY2" fmla="*/ 70149 h 505457"/>
                    <a:gd name="connsiteX3" fmla="*/ 1285875 w 1285875"/>
                    <a:gd name="connsiteY3" fmla="*/ 631 h 505457"/>
                    <a:gd name="connsiteX0" fmla="*/ 0 w 1280786"/>
                    <a:gd name="connsiteY0" fmla="*/ 462622 h 462623"/>
                    <a:gd name="connsiteX1" fmla="*/ 512590 w 1280786"/>
                    <a:gd name="connsiteY1" fmla="*/ 392000 h 462623"/>
                    <a:gd name="connsiteX2" fmla="*/ 770358 w 1280786"/>
                    <a:gd name="connsiteY2" fmla="*/ 27315 h 462623"/>
                    <a:gd name="connsiteX3" fmla="*/ 1280786 w 1280786"/>
                    <a:gd name="connsiteY3" fmla="*/ 27859 h 462623"/>
                    <a:gd name="connsiteX0" fmla="*/ 0 w 1280786"/>
                    <a:gd name="connsiteY0" fmla="*/ 434973 h 434973"/>
                    <a:gd name="connsiteX1" fmla="*/ 512590 w 1280786"/>
                    <a:gd name="connsiteY1" fmla="*/ 364351 h 434973"/>
                    <a:gd name="connsiteX2" fmla="*/ 772054 w 1280786"/>
                    <a:gd name="connsiteY2" fmla="*/ 72606 h 434973"/>
                    <a:gd name="connsiteX3" fmla="*/ 1280786 w 1280786"/>
                    <a:gd name="connsiteY3" fmla="*/ 210 h 434973"/>
                    <a:gd name="connsiteX0" fmla="*/ 0 w 1280786"/>
                    <a:gd name="connsiteY0" fmla="*/ 435152 h 435152"/>
                    <a:gd name="connsiteX1" fmla="*/ 512590 w 1280786"/>
                    <a:gd name="connsiteY1" fmla="*/ 364530 h 435152"/>
                    <a:gd name="connsiteX2" fmla="*/ 772054 w 1280786"/>
                    <a:gd name="connsiteY2" fmla="*/ 72785 h 435152"/>
                    <a:gd name="connsiteX3" fmla="*/ 1280786 w 1280786"/>
                    <a:gd name="connsiteY3" fmla="*/ 389 h 435152"/>
                    <a:gd name="connsiteX0" fmla="*/ 0 w 1280786"/>
                    <a:gd name="connsiteY0" fmla="*/ 434767 h 434767"/>
                    <a:gd name="connsiteX1" fmla="*/ 512590 w 1280786"/>
                    <a:gd name="connsiteY1" fmla="*/ 364145 h 434767"/>
                    <a:gd name="connsiteX2" fmla="*/ 772054 w 1280786"/>
                    <a:gd name="connsiteY2" fmla="*/ 72400 h 434767"/>
                    <a:gd name="connsiteX3" fmla="*/ 1280786 w 1280786"/>
                    <a:gd name="connsiteY3" fmla="*/ 4 h 434767"/>
                    <a:gd name="connsiteX0" fmla="*/ 0 w 1280786"/>
                    <a:gd name="connsiteY0" fmla="*/ 434767 h 434767"/>
                    <a:gd name="connsiteX1" fmla="*/ 512590 w 1280786"/>
                    <a:gd name="connsiteY1" fmla="*/ 364145 h 434767"/>
                    <a:gd name="connsiteX2" fmla="*/ 772054 w 1280786"/>
                    <a:gd name="connsiteY2" fmla="*/ 72400 h 434767"/>
                    <a:gd name="connsiteX3" fmla="*/ 1280786 w 1280786"/>
                    <a:gd name="connsiteY3" fmla="*/ 4 h 434767"/>
                    <a:gd name="connsiteX0" fmla="*/ 0 w 1361719"/>
                    <a:gd name="connsiteY0" fmla="*/ 434767 h 434767"/>
                    <a:gd name="connsiteX1" fmla="*/ 512590 w 1361719"/>
                    <a:gd name="connsiteY1" fmla="*/ 364145 h 434767"/>
                    <a:gd name="connsiteX2" fmla="*/ 772054 w 1361719"/>
                    <a:gd name="connsiteY2" fmla="*/ 72400 h 434767"/>
                    <a:gd name="connsiteX3" fmla="*/ 1361719 w 1361719"/>
                    <a:gd name="connsiteY3" fmla="*/ 3 h 434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61719" h="434767">
                      <a:moveTo>
                        <a:pt x="0" y="434767"/>
                      </a:moveTo>
                      <a:cubicBezTo>
                        <a:pt x="258613" y="434739"/>
                        <a:pt x="383914" y="424540"/>
                        <a:pt x="512590" y="364145"/>
                      </a:cubicBezTo>
                      <a:cubicBezTo>
                        <a:pt x="641266" y="303751"/>
                        <a:pt x="644021" y="133090"/>
                        <a:pt x="772054" y="72400"/>
                      </a:cubicBezTo>
                      <a:cubicBezTo>
                        <a:pt x="900087" y="11710"/>
                        <a:pt x="1104405" y="-236"/>
                        <a:pt x="1361719" y="3"/>
                      </a:cubicBez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3" name="Retângulo 22"/>
              <p:cNvSpPr/>
              <p:nvPr/>
            </p:nvSpPr>
            <p:spPr>
              <a:xfrm>
                <a:off x="6274585" y="771550"/>
                <a:ext cx="681654" cy="68243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tângulo 23"/>
                <p:cNvSpPr/>
                <p:nvPr/>
              </p:nvSpPr>
              <p:spPr>
                <a:xfrm>
                  <a:off x="7702459" y="2177473"/>
                  <a:ext cx="681654" cy="682430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</m:oMath>
                    </m:oMathPara>
                  </a14:m>
                  <a:endParaRPr lang="pt-BR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tângulo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2459" y="2177473"/>
                  <a:ext cx="681654" cy="68243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Conector de seta reta 25"/>
            <p:cNvCxnSpPr>
              <a:stCxn id="23" idx="3"/>
              <a:endCxn id="24" idx="1"/>
            </p:cNvCxnSpPr>
            <p:nvPr/>
          </p:nvCxnSpPr>
          <p:spPr>
            <a:xfrm>
              <a:off x="7239960" y="2518688"/>
              <a:ext cx="4624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tângulo 28"/>
                <p:cNvSpPr/>
                <p:nvPr/>
              </p:nvSpPr>
              <p:spPr>
                <a:xfrm>
                  <a:off x="7283497" y="2210845"/>
                  <a:ext cx="33214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sz="1400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29" name="Retângulo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497" y="2210845"/>
                  <a:ext cx="332142" cy="3077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3922" r="-185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ector de seta reta 29"/>
            <p:cNvCxnSpPr>
              <a:stCxn id="24" idx="3"/>
            </p:cNvCxnSpPr>
            <p:nvPr/>
          </p:nvCxnSpPr>
          <p:spPr>
            <a:xfrm>
              <a:off x="8384113" y="2518688"/>
              <a:ext cx="4624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tângulo 33"/>
                <p:cNvSpPr/>
                <p:nvPr/>
              </p:nvSpPr>
              <p:spPr>
                <a:xfrm>
                  <a:off x="8384114" y="2210911"/>
                  <a:ext cx="57606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1400" i="1">
                            <a:latin typeface="Cambria Math"/>
                          </a:rPr>
                          <m:t>𝐿</m:t>
                        </m:r>
                        <m:d>
                          <m:dPr>
                            <m:ctrlPr>
                              <a:rPr lang="pt-BR" sz="1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pt-BR" sz="1400" b="1" i="1">
                                <a:latin typeface="Cambria Math"/>
                              </a:rPr>
                              <m:t>𝒚</m:t>
                            </m:r>
                            <m:r>
                              <a:rPr lang="pt-BR" sz="1400" i="1">
                                <a:latin typeface="Cambria Math"/>
                              </a:rPr>
                              <m:t>, </m:t>
                            </m:r>
                            <m:acc>
                              <m:accPr>
                                <m:chr m:val="̂"/>
                                <m:ctrlPr>
                                  <a:rPr lang="pt-BR" sz="1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pt-BR" sz="1400" b="1" i="1">
                                    <a:latin typeface="Cambria Math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34" name="Retângulo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4114" y="2210911"/>
                  <a:ext cx="576064" cy="30777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3922" r="-5684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onector de seta reta 34"/>
            <p:cNvCxnSpPr>
              <a:endCxn id="24" idx="2"/>
            </p:cNvCxnSpPr>
            <p:nvPr/>
          </p:nvCxnSpPr>
          <p:spPr>
            <a:xfrm flipV="1">
              <a:off x="8043286" y="2859903"/>
              <a:ext cx="0" cy="51738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tângulo 38"/>
                <p:cNvSpPr/>
                <p:nvPr/>
              </p:nvSpPr>
              <p:spPr>
                <a:xfrm>
                  <a:off x="8043286" y="293392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9" name="Retângulo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3286" y="2933928"/>
                  <a:ext cx="375423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Retângulo 40"/>
            <p:cNvSpPr/>
            <p:nvPr/>
          </p:nvSpPr>
          <p:spPr>
            <a:xfrm>
              <a:off x="5830373" y="1995686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5830373" y="2283758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5686357" y="2571830"/>
              <a:ext cx="469820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...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5830373" y="2859903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6" name="Conector de seta reta 45"/>
            <p:cNvCxnSpPr>
              <a:stCxn id="41" idx="3"/>
              <a:endCxn id="56" idx="1"/>
            </p:cNvCxnSpPr>
            <p:nvPr/>
          </p:nvCxnSpPr>
          <p:spPr>
            <a:xfrm>
              <a:off x="6012160" y="2086580"/>
              <a:ext cx="546146" cy="36219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/>
            <p:cNvCxnSpPr>
              <a:stCxn id="42" idx="3"/>
              <a:endCxn id="23" idx="1"/>
            </p:cNvCxnSpPr>
            <p:nvPr/>
          </p:nvCxnSpPr>
          <p:spPr>
            <a:xfrm>
              <a:off x="6012160" y="2374652"/>
              <a:ext cx="546146" cy="14403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>
              <a:stCxn id="44" idx="3"/>
              <a:endCxn id="57" idx="1"/>
            </p:cNvCxnSpPr>
            <p:nvPr/>
          </p:nvCxnSpPr>
          <p:spPr>
            <a:xfrm flipV="1">
              <a:off x="6012160" y="2618423"/>
              <a:ext cx="546146" cy="33237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tângulo 55"/>
            <p:cNvSpPr/>
            <p:nvPr/>
          </p:nvSpPr>
          <p:spPr>
            <a:xfrm>
              <a:off x="6558306" y="2358337"/>
              <a:ext cx="181787" cy="1808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6558306" y="2537929"/>
              <a:ext cx="181787" cy="1609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9" name="Grupo 98"/>
          <p:cNvGrpSpPr/>
          <p:nvPr/>
        </p:nvGrpSpPr>
        <p:grpSpPr>
          <a:xfrm>
            <a:off x="5919111" y="681125"/>
            <a:ext cx="2808312" cy="941638"/>
            <a:chOff x="6058644" y="681125"/>
            <a:chExt cx="2808312" cy="941638"/>
          </a:xfrm>
        </p:grpSpPr>
        <p:sp>
          <p:nvSpPr>
            <p:cNvPr id="66" name="Triângulo isósceles 65"/>
            <p:cNvSpPr/>
            <p:nvPr/>
          </p:nvSpPr>
          <p:spPr>
            <a:xfrm rot="10800000" flipH="1" flipV="1">
              <a:off x="6899972" y="699542"/>
              <a:ext cx="51312" cy="38484"/>
            </a:xfrm>
            <a:prstGeom prst="triangl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67" name="Triângulo isósceles 66"/>
            <p:cNvSpPr/>
            <p:nvPr/>
          </p:nvSpPr>
          <p:spPr>
            <a:xfrm rot="5400000" flipH="1">
              <a:off x="7241547" y="1041403"/>
              <a:ext cx="51312" cy="38484"/>
            </a:xfrm>
            <a:prstGeom prst="triangl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68" name="Conector reto 67"/>
            <p:cNvCxnSpPr>
              <a:endCxn id="66" idx="3"/>
            </p:cNvCxnSpPr>
            <p:nvPr/>
          </p:nvCxnSpPr>
          <p:spPr>
            <a:xfrm flipV="1">
              <a:off x="6925492" y="738026"/>
              <a:ext cx="136" cy="6439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>
              <a:stCxn id="67" idx="3"/>
            </p:cNvCxnSpPr>
            <p:nvPr/>
          </p:nvCxnSpPr>
          <p:spPr>
            <a:xfrm flipH="1">
              <a:off x="6604791" y="1060645"/>
              <a:ext cx="643170" cy="6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orma livre 69"/>
            <p:cNvSpPr/>
            <p:nvPr/>
          </p:nvSpPr>
          <p:spPr>
            <a:xfrm>
              <a:off x="6604791" y="801528"/>
              <a:ext cx="681105" cy="258812"/>
            </a:xfrm>
            <a:custGeom>
              <a:avLst/>
              <a:gdLst>
                <a:gd name="connsiteX0" fmla="*/ 0 w 1290638"/>
                <a:gd name="connsiteY0" fmla="*/ 476250 h 518901"/>
                <a:gd name="connsiteX1" fmla="*/ 471488 w 1290638"/>
                <a:gd name="connsiteY1" fmla="*/ 481013 h 518901"/>
                <a:gd name="connsiteX2" fmla="*/ 719138 w 1290638"/>
                <a:gd name="connsiteY2" fmla="*/ 71438 h 518901"/>
                <a:gd name="connsiteX3" fmla="*/ 1290638 w 1290638"/>
                <a:gd name="connsiteY3" fmla="*/ 0 h 518901"/>
                <a:gd name="connsiteX0" fmla="*/ 0 w 1285875"/>
                <a:gd name="connsiteY0" fmla="*/ 504825 h 533664"/>
                <a:gd name="connsiteX1" fmla="*/ 466725 w 1285875"/>
                <a:gd name="connsiteY1" fmla="*/ 481013 h 533664"/>
                <a:gd name="connsiteX2" fmla="*/ 714375 w 1285875"/>
                <a:gd name="connsiteY2" fmla="*/ 71438 h 533664"/>
                <a:gd name="connsiteX3" fmla="*/ 1285875 w 1285875"/>
                <a:gd name="connsiteY3" fmla="*/ 0 h 533664"/>
                <a:gd name="connsiteX0" fmla="*/ 0 w 1285875"/>
                <a:gd name="connsiteY0" fmla="*/ 504825 h 518661"/>
                <a:gd name="connsiteX1" fmla="*/ 466725 w 1285875"/>
                <a:gd name="connsiteY1" fmla="*/ 481013 h 518661"/>
                <a:gd name="connsiteX2" fmla="*/ 714375 w 1285875"/>
                <a:gd name="connsiteY2" fmla="*/ 71438 h 518661"/>
                <a:gd name="connsiteX3" fmla="*/ 1285875 w 1285875"/>
                <a:gd name="connsiteY3" fmla="*/ 0 h 518661"/>
                <a:gd name="connsiteX0" fmla="*/ 0 w 1285875"/>
                <a:gd name="connsiteY0" fmla="*/ 504825 h 504825"/>
                <a:gd name="connsiteX1" fmla="*/ 490537 w 1285875"/>
                <a:gd name="connsiteY1" fmla="*/ 452438 h 504825"/>
                <a:gd name="connsiteX2" fmla="*/ 714375 w 1285875"/>
                <a:gd name="connsiteY2" fmla="*/ 71438 h 504825"/>
                <a:gd name="connsiteX3" fmla="*/ 1285875 w 1285875"/>
                <a:gd name="connsiteY3" fmla="*/ 0 h 504825"/>
                <a:gd name="connsiteX0" fmla="*/ 0 w 1285875"/>
                <a:gd name="connsiteY0" fmla="*/ 504825 h 504825"/>
                <a:gd name="connsiteX1" fmla="*/ 512590 w 1285875"/>
                <a:gd name="connsiteY1" fmla="*/ 426525 h 504825"/>
                <a:gd name="connsiteX2" fmla="*/ 714375 w 1285875"/>
                <a:gd name="connsiteY2" fmla="*/ 71438 h 504825"/>
                <a:gd name="connsiteX3" fmla="*/ 1285875 w 1285875"/>
                <a:gd name="connsiteY3" fmla="*/ 0 h 504825"/>
                <a:gd name="connsiteX0" fmla="*/ 0 w 1285875"/>
                <a:gd name="connsiteY0" fmla="*/ 504825 h 505061"/>
                <a:gd name="connsiteX1" fmla="*/ 512590 w 1285875"/>
                <a:gd name="connsiteY1" fmla="*/ 426525 h 505061"/>
                <a:gd name="connsiteX2" fmla="*/ 714375 w 1285875"/>
                <a:gd name="connsiteY2" fmla="*/ 71438 h 505061"/>
                <a:gd name="connsiteX3" fmla="*/ 1285875 w 1285875"/>
                <a:gd name="connsiteY3" fmla="*/ 0 h 505061"/>
                <a:gd name="connsiteX0" fmla="*/ 0 w 1285875"/>
                <a:gd name="connsiteY0" fmla="*/ 504825 h 505300"/>
                <a:gd name="connsiteX1" fmla="*/ 512590 w 1285875"/>
                <a:gd name="connsiteY1" fmla="*/ 434203 h 505300"/>
                <a:gd name="connsiteX2" fmla="*/ 714375 w 1285875"/>
                <a:gd name="connsiteY2" fmla="*/ 71438 h 505300"/>
                <a:gd name="connsiteX3" fmla="*/ 1285875 w 1285875"/>
                <a:gd name="connsiteY3" fmla="*/ 0 h 505300"/>
                <a:gd name="connsiteX0" fmla="*/ 0 w 1285875"/>
                <a:gd name="connsiteY0" fmla="*/ 504825 h 505316"/>
                <a:gd name="connsiteX1" fmla="*/ 512590 w 1285875"/>
                <a:gd name="connsiteY1" fmla="*/ 434203 h 505316"/>
                <a:gd name="connsiteX2" fmla="*/ 770358 w 1285875"/>
                <a:gd name="connsiteY2" fmla="*/ 69518 h 505316"/>
                <a:gd name="connsiteX3" fmla="*/ 1285875 w 1285875"/>
                <a:gd name="connsiteY3" fmla="*/ 0 h 505316"/>
                <a:gd name="connsiteX0" fmla="*/ 0 w 1285875"/>
                <a:gd name="connsiteY0" fmla="*/ 506127 h 506618"/>
                <a:gd name="connsiteX1" fmla="*/ 512590 w 1285875"/>
                <a:gd name="connsiteY1" fmla="*/ 435505 h 506618"/>
                <a:gd name="connsiteX2" fmla="*/ 770358 w 1285875"/>
                <a:gd name="connsiteY2" fmla="*/ 70820 h 506618"/>
                <a:gd name="connsiteX3" fmla="*/ 1285875 w 1285875"/>
                <a:gd name="connsiteY3" fmla="*/ 1302 h 506618"/>
                <a:gd name="connsiteX0" fmla="*/ 0 w 1285875"/>
                <a:gd name="connsiteY0" fmla="*/ 504825 h 505316"/>
                <a:gd name="connsiteX1" fmla="*/ 512590 w 1285875"/>
                <a:gd name="connsiteY1" fmla="*/ 434203 h 505316"/>
                <a:gd name="connsiteX2" fmla="*/ 770358 w 1285875"/>
                <a:gd name="connsiteY2" fmla="*/ 69518 h 505316"/>
                <a:gd name="connsiteX3" fmla="*/ 1285875 w 1285875"/>
                <a:gd name="connsiteY3" fmla="*/ 0 h 505316"/>
                <a:gd name="connsiteX0" fmla="*/ 0 w 1285875"/>
                <a:gd name="connsiteY0" fmla="*/ 505456 h 505947"/>
                <a:gd name="connsiteX1" fmla="*/ 512590 w 1285875"/>
                <a:gd name="connsiteY1" fmla="*/ 434834 h 505947"/>
                <a:gd name="connsiteX2" fmla="*/ 770358 w 1285875"/>
                <a:gd name="connsiteY2" fmla="*/ 70149 h 505947"/>
                <a:gd name="connsiteX3" fmla="*/ 1285875 w 1285875"/>
                <a:gd name="connsiteY3" fmla="*/ 631 h 505947"/>
                <a:gd name="connsiteX0" fmla="*/ 0 w 1285875"/>
                <a:gd name="connsiteY0" fmla="*/ 505456 h 505457"/>
                <a:gd name="connsiteX1" fmla="*/ 512590 w 1285875"/>
                <a:gd name="connsiteY1" fmla="*/ 434834 h 505457"/>
                <a:gd name="connsiteX2" fmla="*/ 770358 w 1285875"/>
                <a:gd name="connsiteY2" fmla="*/ 70149 h 505457"/>
                <a:gd name="connsiteX3" fmla="*/ 1285875 w 1285875"/>
                <a:gd name="connsiteY3" fmla="*/ 631 h 505457"/>
                <a:gd name="connsiteX0" fmla="*/ 0 w 1280786"/>
                <a:gd name="connsiteY0" fmla="*/ 462622 h 462623"/>
                <a:gd name="connsiteX1" fmla="*/ 512590 w 1280786"/>
                <a:gd name="connsiteY1" fmla="*/ 392000 h 462623"/>
                <a:gd name="connsiteX2" fmla="*/ 770358 w 1280786"/>
                <a:gd name="connsiteY2" fmla="*/ 27315 h 462623"/>
                <a:gd name="connsiteX3" fmla="*/ 1280786 w 1280786"/>
                <a:gd name="connsiteY3" fmla="*/ 27859 h 462623"/>
                <a:gd name="connsiteX0" fmla="*/ 0 w 1280786"/>
                <a:gd name="connsiteY0" fmla="*/ 434973 h 434973"/>
                <a:gd name="connsiteX1" fmla="*/ 512590 w 1280786"/>
                <a:gd name="connsiteY1" fmla="*/ 364351 h 434973"/>
                <a:gd name="connsiteX2" fmla="*/ 772054 w 1280786"/>
                <a:gd name="connsiteY2" fmla="*/ 72606 h 434973"/>
                <a:gd name="connsiteX3" fmla="*/ 1280786 w 1280786"/>
                <a:gd name="connsiteY3" fmla="*/ 210 h 434973"/>
                <a:gd name="connsiteX0" fmla="*/ 0 w 1280786"/>
                <a:gd name="connsiteY0" fmla="*/ 435152 h 435152"/>
                <a:gd name="connsiteX1" fmla="*/ 512590 w 1280786"/>
                <a:gd name="connsiteY1" fmla="*/ 364530 h 435152"/>
                <a:gd name="connsiteX2" fmla="*/ 772054 w 1280786"/>
                <a:gd name="connsiteY2" fmla="*/ 72785 h 435152"/>
                <a:gd name="connsiteX3" fmla="*/ 1280786 w 1280786"/>
                <a:gd name="connsiteY3" fmla="*/ 389 h 435152"/>
                <a:gd name="connsiteX0" fmla="*/ 0 w 1280786"/>
                <a:gd name="connsiteY0" fmla="*/ 434767 h 434767"/>
                <a:gd name="connsiteX1" fmla="*/ 512590 w 1280786"/>
                <a:gd name="connsiteY1" fmla="*/ 364145 h 434767"/>
                <a:gd name="connsiteX2" fmla="*/ 772054 w 1280786"/>
                <a:gd name="connsiteY2" fmla="*/ 72400 h 434767"/>
                <a:gd name="connsiteX3" fmla="*/ 1280786 w 1280786"/>
                <a:gd name="connsiteY3" fmla="*/ 4 h 434767"/>
                <a:gd name="connsiteX0" fmla="*/ 0 w 1280786"/>
                <a:gd name="connsiteY0" fmla="*/ 434767 h 434767"/>
                <a:gd name="connsiteX1" fmla="*/ 512590 w 1280786"/>
                <a:gd name="connsiteY1" fmla="*/ 364145 h 434767"/>
                <a:gd name="connsiteX2" fmla="*/ 772054 w 1280786"/>
                <a:gd name="connsiteY2" fmla="*/ 72400 h 434767"/>
                <a:gd name="connsiteX3" fmla="*/ 1280786 w 1280786"/>
                <a:gd name="connsiteY3" fmla="*/ 4 h 434767"/>
                <a:gd name="connsiteX0" fmla="*/ 0 w 1361719"/>
                <a:gd name="connsiteY0" fmla="*/ 434767 h 434767"/>
                <a:gd name="connsiteX1" fmla="*/ 512590 w 1361719"/>
                <a:gd name="connsiteY1" fmla="*/ 364145 h 434767"/>
                <a:gd name="connsiteX2" fmla="*/ 772054 w 1361719"/>
                <a:gd name="connsiteY2" fmla="*/ 72400 h 434767"/>
                <a:gd name="connsiteX3" fmla="*/ 1361719 w 1361719"/>
                <a:gd name="connsiteY3" fmla="*/ 3 h 43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719" h="434767">
                  <a:moveTo>
                    <a:pt x="0" y="434767"/>
                  </a:moveTo>
                  <a:cubicBezTo>
                    <a:pt x="258613" y="434739"/>
                    <a:pt x="383914" y="424540"/>
                    <a:pt x="512590" y="364145"/>
                  </a:cubicBezTo>
                  <a:cubicBezTo>
                    <a:pt x="641266" y="303751"/>
                    <a:pt x="644021" y="133090"/>
                    <a:pt x="772054" y="72400"/>
                  </a:cubicBezTo>
                  <a:cubicBezTo>
                    <a:pt x="900087" y="11710"/>
                    <a:pt x="1104405" y="-236"/>
                    <a:pt x="1361719" y="3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/>
            <p:cNvSpPr/>
            <p:nvPr/>
          </p:nvSpPr>
          <p:spPr>
            <a:xfrm>
              <a:off x="6604791" y="699542"/>
              <a:ext cx="681654" cy="6824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>
              <a:off x="6604791" y="880406"/>
              <a:ext cx="181787" cy="1808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6604791" y="1059998"/>
              <a:ext cx="181787" cy="1609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Triângulo isósceles 75"/>
            <p:cNvSpPr/>
            <p:nvPr/>
          </p:nvSpPr>
          <p:spPr>
            <a:xfrm rot="10800000" flipH="1" flipV="1">
              <a:off x="8268476" y="699542"/>
              <a:ext cx="51312" cy="38484"/>
            </a:xfrm>
            <a:prstGeom prst="triangl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7" name="Triângulo isósceles 76"/>
            <p:cNvSpPr/>
            <p:nvPr/>
          </p:nvSpPr>
          <p:spPr>
            <a:xfrm rot="5400000" flipH="1">
              <a:off x="8610051" y="1041403"/>
              <a:ext cx="51312" cy="38484"/>
            </a:xfrm>
            <a:prstGeom prst="triangl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78" name="Conector reto 77"/>
            <p:cNvCxnSpPr>
              <a:endCxn id="76" idx="3"/>
            </p:cNvCxnSpPr>
            <p:nvPr/>
          </p:nvCxnSpPr>
          <p:spPr>
            <a:xfrm flipV="1">
              <a:off x="8293996" y="738026"/>
              <a:ext cx="136" cy="6439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/>
            <p:cNvCxnSpPr>
              <a:stCxn id="77" idx="3"/>
            </p:cNvCxnSpPr>
            <p:nvPr/>
          </p:nvCxnSpPr>
          <p:spPr>
            <a:xfrm flipH="1">
              <a:off x="7973295" y="1060645"/>
              <a:ext cx="643170" cy="6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Forma livre 79"/>
            <p:cNvSpPr/>
            <p:nvPr/>
          </p:nvSpPr>
          <p:spPr>
            <a:xfrm>
              <a:off x="7973295" y="801528"/>
              <a:ext cx="681105" cy="506572"/>
            </a:xfrm>
            <a:custGeom>
              <a:avLst/>
              <a:gdLst>
                <a:gd name="connsiteX0" fmla="*/ 0 w 1290638"/>
                <a:gd name="connsiteY0" fmla="*/ 476250 h 518901"/>
                <a:gd name="connsiteX1" fmla="*/ 471488 w 1290638"/>
                <a:gd name="connsiteY1" fmla="*/ 481013 h 518901"/>
                <a:gd name="connsiteX2" fmla="*/ 719138 w 1290638"/>
                <a:gd name="connsiteY2" fmla="*/ 71438 h 518901"/>
                <a:gd name="connsiteX3" fmla="*/ 1290638 w 1290638"/>
                <a:gd name="connsiteY3" fmla="*/ 0 h 518901"/>
                <a:gd name="connsiteX0" fmla="*/ 0 w 1285875"/>
                <a:gd name="connsiteY0" fmla="*/ 504825 h 533664"/>
                <a:gd name="connsiteX1" fmla="*/ 466725 w 1285875"/>
                <a:gd name="connsiteY1" fmla="*/ 481013 h 533664"/>
                <a:gd name="connsiteX2" fmla="*/ 714375 w 1285875"/>
                <a:gd name="connsiteY2" fmla="*/ 71438 h 533664"/>
                <a:gd name="connsiteX3" fmla="*/ 1285875 w 1285875"/>
                <a:gd name="connsiteY3" fmla="*/ 0 h 533664"/>
                <a:gd name="connsiteX0" fmla="*/ 0 w 1285875"/>
                <a:gd name="connsiteY0" fmla="*/ 504825 h 518661"/>
                <a:gd name="connsiteX1" fmla="*/ 466725 w 1285875"/>
                <a:gd name="connsiteY1" fmla="*/ 481013 h 518661"/>
                <a:gd name="connsiteX2" fmla="*/ 714375 w 1285875"/>
                <a:gd name="connsiteY2" fmla="*/ 71438 h 518661"/>
                <a:gd name="connsiteX3" fmla="*/ 1285875 w 1285875"/>
                <a:gd name="connsiteY3" fmla="*/ 0 h 518661"/>
                <a:gd name="connsiteX0" fmla="*/ 0 w 1285875"/>
                <a:gd name="connsiteY0" fmla="*/ 504825 h 504825"/>
                <a:gd name="connsiteX1" fmla="*/ 490537 w 1285875"/>
                <a:gd name="connsiteY1" fmla="*/ 452438 h 504825"/>
                <a:gd name="connsiteX2" fmla="*/ 714375 w 1285875"/>
                <a:gd name="connsiteY2" fmla="*/ 71438 h 504825"/>
                <a:gd name="connsiteX3" fmla="*/ 1285875 w 1285875"/>
                <a:gd name="connsiteY3" fmla="*/ 0 h 504825"/>
                <a:gd name="connsiteX0" fmla="*/ 0 w 1285875"/>
                <a:gd name="connsiteY0" fmla="*/ 504825 h 504825"/>
                <a:gd name="connsiteX1" fmla="*/ 512590 w 1285875"/>
                <a:gd name="connsiteY1" fmla="*/ 426525 h 504825"/>
                <a:gd name="connsiteX2" fmla="*/ 714375 w 1285875"/>
                <a:gd name="connsiteY2" fmla="*/ 71438 h 504825"/>
                <a:gd name="connsiteX3" fmla="*/ 1285875 w 1285875"/>
                <a:gd name="connsiteY3" fmla="*/ 0 h 504825"/>
                <a:gd name="connsiteX0" fmla="*/ 0 w 1285875"/>
                <a:gd name="connsiteY0" fmla="*/ 504825 h 505061"/>
                <a:gd name="connsiteX1" fmla="*/ 512590 w 1285875"/>
                <a:gd name="connsiteY1" fmla="*/ 426525 h 505061"/>
                <a:gd name="connsiteX2" fmla="*/ 714375 w 1285875"/>
                <a:gd name="connsiteY2" fmla="*/ 71438 h 505061"/>
                <a:gd name="connsiteX3" fmla="*/ 1285875 w 1285875"/>
                <a:gd name="connsiteY3" fmla="*/ 0 h 505061"/>
                <a:gd name="connsiteX0" fmla="*/ 0 w 1285875"/>
                <a:gd name="connsiteY0" fmla="*/ 504825 h 505300"/>
                <a:gd name="connsiteX1" fmla="*/ 512590 w 1285875"/>
                <a:gd name="connsiteY1" fmla="*/ 434203 h 505300"/>
                <a:gd name="connsiteX2" fmla="*/ 714375 w 1285875"/>
                <a:gd name="connsiteY2" fmla="*/ 71438 h 505300"/>
                <a:gd name="connsiteX3" fmla="*/ 1285875 w 1285875"/>
                <a:gd name="connsiteY3" fmla="*/ 0 h 505300"/>
                <a:gd name="connsiteX0" fmla="*/ 0 w 1285875"/>
                <a:gd name="connsiteY0" fmla="*/ 504825 h 505316"/>
                <a:gd name="connsiteX1" fmla="*/ 512590 w 1285875"/>
                <a:gd name="connsiteY1" fmla="*/ 434203 h 505316"/>
                <a:gd name="connsiteX2" fmla="*/ 770358 w 1285875"/>
                <a:gd name="connsiteY2" fmla="*/ 69518 h 505316"/>
                <a:gd name="connsiteX3" fmla="*/ 1285875 w 1285875"/>
                <a:gd name="connsiteY3" fmla="*/ 0 h 505316"/>
                <a:gd name="connsiteX0" fmla="*/ 0 w 1285875"/>
                <a:gd name="connsiteY0" fmla="*/ 506127 h 506618"/>
                <a:gd name="connsiteX1" fmla="*/ 512590 w 1285875"/>
                <a:gd name="connsiteY1" fmla="*/ 435505 h 506618"/>
                <a:gd name="connsiteX2" fmla="*/ 770358 w 1285875"/>
                <a:gd name="connsiteY2" fmla="*/ 70820 h 506618"/>
                <a:gd name="connsiteX3" fmla="*/ 1285875 w 1285875"/>
                <a:gd name="connsiteY3" fmla="*/ 1302 h 506618"/>
                <a:gd name="connsiteX0" fmla="*/ 0 w 1285875"/>
                <a:gd name="connsiteY0" fmla="*/ 504825 h 505316"/>
                <a:gd name="connsiteX1" fmla="*/ 512590 w 1285875"/>
                <a:gd name="connsiteY1" fmla="*/ 434203 h 505316"/>
                <a:gd name="connsiteX2" fmla="*/ 770358 w 1285875"/>
                <a:gd name="connsiteY2" fmla="*/ 69518 h 505316"/>
                <a:gd name="connsiteX3" fmla="*/ 1285875 w 1285875"/>
                <a:gd name="connsiteY3" fmla="*/ 0 h 505316"/>
                <a:gd name="connsiteX0" fmla="*/ 0 w 1285875"/>
                <a:gd name="connsiteY0" fmla="*/ 505456 h 505947"/>
                <a:gd name="connsiteX1" fmla="*/ 512590 w 1285875"/>
                <a:gd name="connsiteY1" fmla="*/ 434834 h 505947"/>
                <a:gd name="connsiteX2" fmla="*/ 770358 w 1285875"/>
                <a:gd name="connsiteY2" fmla="*/ 70149 h 505947"/>
                <a:gd name="connsiteX3" fmla="*/ 1285875 w 1285875"/>
                <a:gd name="connsiteY3" fmla="*/ 631 h 505947"/>
                <a:gd name="connsiteX0" fmla="*/ 0 w 1285875"/>
                <a:gd name="connsiteY0" fmla="*/ 505456 h 505457"/>
                <a:gd name="connsiteX1" fmla="*/ 512590 w 1285875"/>
                <a:gd name="connsiteY1" fmla="*/ 434834 h 505457"/>
                <a:gd name="connsiteX2" fmla="*/ 770358 w 1285875"/>
                <a:gd name="connsiteY2" fmla="*/ 70149 h 505457"/>
                <a:gd name="connsiteX3" fmla="*/ 1285875 w 1285875"/>
                <a:gd name="connsiteY3" fmla="*/ 631 h 505457"/>
                <a:gd name="connsiteX0" fmla="*/ 0 w 1280786"/>
                <a:gd name="connsiteY0" fmla="*/ 462622 h 462623"/>
                <a:gd name="connsiteX1" fmla="*/ 512590 w 1280786"/>
                <a:gd name="connsiteY1" fmla="*/ 392000 h 462623"/>
                <a:gd name="connsiteX2" fmla="*/ 770358 w 1280786"/>
                <a:gd name="connsiteY2" fmla="*/ 27315 h 462623"/>
                <a:gd name="connsiteX3" fmla="*/ 1280786 w 1280786"/>
                <a:gd name="connsiteY3" fmla="*/ 27859 h 462623"/>
                <a:gd name="connsiteX0" fmla="*/ 0 w 1280786"/>
                <a:gd name="connsiteY0" fmla="*/ 434973 h 434973"/>
                <a:gd name="connsiteX1" fmla="*/ 512590 w 1280786"/>
                <a:gd name="connsiteY1" fmla="*/ 364351 h 434973"/>
                <a:gd name="connsiteX2" fmla="*/ 772054 w 1280786"/>
                <a:gd name="connsiteY2" fmla="*/ 72606 h 434973"/>
                <a:gd name="connsiteX3" fmla="*/ 1280786 w 1280786"/>
                <a:gd name="connsiteY3" fmla="*/ 210 h 434973"/>
                <a:gd name="connsiteX0" fmla="*/ 0 w 1280786"/>
                <a:gd name="connsiteY0" fmla="*/ 435152 h 435152"/>
                <a:gd name="connsiteX1" fmla="*/ 512590 w 1280786"/>
                <a:gd name="connsiteY1" fmla="*/ 364530 h 435152"/>
                <a:gd name="connsiteX2" fmla="*/ 772054 w 1280786"/>
                <a:gd name="connsiteY2" fmla="*/ 72785 h 435152"/>
                <a:gd name="connsiteX3" fmla="*/ 1280786 w 1280786"/>
                <a:gd name="connsiteY3" fmla="*/ 389 h 435152"/>
                <a:gd name="connsiteX0" fmla="*/ 0 w 1280786"/>
                <a:gd name="connsiteY0" fmla="*/ 434767 h 434767"/>
                <a:gd name="connsiteX1" fmla="*/ 512590 w 1280786"/>
                <a:gd name="connsiteY1" fmla="*/ 364145 h 434767"/>
                <a:gd name="connsiteX2" fmla="*/ 772054 w 1280786"/>
                <a:gd name="connsiteY2" fmla="*/ 72400 h 434767"/>
                <a:gd name="connsiteX3" fmla="*/ 1280786 w 1280786"/>
                <a:gd name="connsiteY3" fmla="*/ 4 h 434767"/>
                <a:gd name="connsiteX0" fmla="*/ 0 w 1280786"/>
                <a:gd name="connsiteY0" fmla="*/ 434767 h 434767"/>
                <a:gd name="connsiteX1" fmla="*/ 512590 w 1280786"/>
                <a:gd name="connsiteY1" fmla="*/ 364145 h 434767"/>
                <a:gd name="connsiteX2" fmla="*/ 772054 w 1280786"/>
                <a:gd name="connsiteY2" fmla="*/ 72400 h 434767"/>
                <a:gd name="connsiteX3" fmla="*/ 1280786 w 1280786"/>
                <a:gd name="connsiteY3" fmla="*/ 4 h 434767"/>
                <a:gd name="connsiteX0" fmla="*/ 0 w 1361719"/>
                <a:gd name="connsiteY0" fmla="*/ 434767 h 434767"/>
                <a:gd name="connsiteX1" fmla="*/ 512590 w 1361719"/>
                <a:gd name="connsiteY1" fmla="*/ 364145 h 434767"/>
                <a:gd name="connsiteX2" fmla="*/ 772054 w 1361719"/>
                <a:gd name="connsiteY2" fmla="*/ 72400 h 434767"/>
                <a:gd name="connsiteX3" fmla="*/ 1361719 w 1361719"/>
                <a:gd name="connsiteY3" fmla="*/ 3 h 43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719" h="434767">
                  <a:moveTo>
                    <a:pt x="0" y="434767"/>
                  </a:moveTo>
                  <a:cubicBezTo>
                    <a:pt x="258613" y="434739"/>
                    <a:pt x="383914" y="424540"/>
                    <a:pt x="512590" y="364145"/>
                  </a:cubicBezTo>
                  <a:cubicBezTo>
                    <a:pt x="641266" y="303751"/>
                    <a:pt x="644021" y="133090"/>
                    <a:pt x="772054" y="72400"/>
                  </a:cubicBezTo>
                  <a:cubicBezTo>
                    <a:pt x="900087" y="11710"/>
                    <a:pt x="1104405" y="-236"/>
                    <a:pt x="1361719" y="3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Retângulo 74"/>
            <p:cNvSpPr/>
            <p:nvPr/>
          </p:nvSpPr>
          <p:spPr>
            <a:xfrm>
              <a:off x="7973295" y="699542"/>
              <a:ext cx="681654" cy="6824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7973295" y="880406"/>
              <a:ext cx="181787" cy="1808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7973295" y="1059998"/>
              <a:ext cx="181787" cy="1609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5" name="Conector reto 84"/>
            <p:cNvCxnSpPr/>
            <p:nvPr/>
          </p:nvCxnSpPr>
          <p:spPr>
            <a:xfrm>
              <a:off x="7912155" y="1061164"/>
              <a:ext cx="497657" cy="0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/>
            <p:cNvCxnSpPr/>
            <p:nvPr/>
          </p:nvCxnSpPr>
          <p:spPr>
            <a:xfrm>
              <a:off x="6543651" y="930934"/>
              <a:ext cx="497657" cy="0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tângulo 90"/>
            <p:cNvSpPr/>
            <p:nvPr/>
          </p:nvSpPr>
          <p:spPr>
            <a:xfrm>
              <a:off x="6354301" y="1381972"/>
              <a:ext cx="1144152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1050" dirty="0" smtClean="0">
                  <a:solidFill>
                    <a:schemeClr val="tx1"/>
                  </a:solidFill>
                </a:rPr>
                <a:t>Logística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92" name="Retângulo 91"/>
            <p:cNvSpPr/>
            <p:nvPr/>
          </p:nvSpPr>
          <p:spPr>
            <a:xfrm>
              <a:off x="7722804" y="1381972"/>
              <a:ext cx="1144152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1050" dirty="0" smtClean="0">
                  <a:solidFill>
                    <a:schemeClr val="tx1"/>
                  </a:solidFill>
                </a:rPr>
                <a:t>Tangente hiperbólica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93" name="Retângulo 92"/>
            <p:cNvSpPr/>
            <p:nvPr/>
          </p:nvSpPr>
          <p:spPr>
            <a:xfrm>
              <a:off x="6058644" y="810538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l-GR" sz="1000" dirty="0" smtClean="0">
                  <a:solidFill>
                    <a:schemeClr val="tx1"/>
                  </a:solidFill>
                </a:rPr>
                <a:t>θ</a:t>
              </a:r>
              <a:r>
                <a:rPr lang="pt-BR" sz="1000" dirty="0" smtClean="0">
                  <a:solidFill>
                    <a:schemeClr val="tx1"/>
                  </a:solidFill>
                </a:rPr>
                <a:t> = 0,5</a:t>
              </a:r>
              <a:endParaRPr lang="pt-BR" sz="1000" dirty="0">
                <a:solidFill>
                  <a:schemeClr val="tx1"/>
                </a:solidFill>
              </a:endParaRPr>
            </a:p>
          </p:txBody>
        </p:sp>
        <p:sp>
          <p:nvSpPr>
            <p:cNvPr id="94" name="Retângulo 93"/>
            <p:cNvSpPr/>
            <p:nvPr/>
          </p:nvSpPr>
          <p:spPr>
            <a:xfrm>
              <a:off x="7426738" y="939602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l-GR" sz="1000" dirty="0">
                  <a:solidFill>
                    <a:schemeClr val="tx1"/>
                  </a:solidFill>
                </a:rPr>
                <a:t>θ</a:t>
              </a:r>
              <a:r>
                <a:rPr lang="pt-BR" sz="1000" dirty="0">
                  <a:solidFill>
                    <a:schemeClr val="tx1"/>
                  </a:solidFill>
                </a:rPr>
                <a:t> = 0,0</a:t>
              </a:r>
            </a:p>
          </p:txBody>
        </p:sp>
        <p:sp>
          <p:nvSpPr>
            <p:cNvPr id="95" name="Retângulo 94"/>
            <p:cNvSpPr/>
            <p:nvPr/>
          </p:nvSpPr>
          <p:spPr>
            <a:xfrm>
              <a:off x="7499336" y="681125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pt-BR" sz="1000" dirty="0" smtClean="0">
                  <a:solidFill>
                    <a:schemeClr val="tx1"/>
                  </a:solidFill>
                </a:rPr>
                <a:t>1,0</a:t>
              </a:r>
              <a:endParaRPr lang="pt-BR" sz="1000" dirty="0">
                <a:solidFill>
                  <a:schemeClr val="tx1"/>
                </a:solidFill>
              </a:endParaRPr>
            </a:p>
          </p:txBody>
        </p:sp>
        <p:sp>
          <p:nvSpPr>
            <p:cNvPr id="96" name="Retângulo 95"/>
            <p:cNvSpPr/>
            <p:nvPr/>
          </p:nvSpPr>
          <p:spPr>
            <a:xfrm>
              <a:off x="7499336" y="1178591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pt-BR" sz="1000" dirty="0" smtClean="0">
                  <a:solidFill>
                    <a:schemeClr val="tx1"/>
                  </a:solidFill>
                </a:rPr>
                <a:t>–1,0</a:t>
              </a:r>
              <a:endParaRPr lang="pt-BR" sz="1000" dirty="0">
                <a:solidFill>
                  <a:schemeClr val="tx1"/>
                </a:solidFill>
              </a:endParaRPr>
            </a:p>
          </p:txBody>
        </p:sp>
        <p:sp>
          <p:nvSpPr>
            <p:cNvPr id="97" name="Retângulo 96"/>
            <p:cNvSpPr/>
            <p:nvPr/>
          </p:nvSpPr>
          <p:spPr>
            <a:xfrm>
              <a:off x="6119374" y="681125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pt-BR" sz="1000" dirty="0" smtClean="0">
                  <a:solidFill>
                    <a:schemeClr val="tx1"/>
                  </a:solidFill>
                </a:rPr>
                <a:t>1,0</a:t>
              </a:r>
              <a:endParaRPr lang="pt-BR" sz="1000" dirty="0">
                <a:solidFill>
                  <a:schemeClr val="tx1"/>
                </a:solidFill>
              </a:endParaRPr>
            </a:p>
          </p:txBody>
        </p:sp>
        <p:sp>
          <p:nvSpPr>
            <p:cNvPr id="98" name="Retângulo 97"/>
            <p:cNvSpPr/>
            <p:nvPr/>
          </p:nvSpPr>
          <p:spPr>
            <a:xfrm>
              <a:off x="6119374" y="1178591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pt-BR" sz="1000" dirty="0" smtClean="0">
                  <a:solidFill>
                    <a:schemeClr val="tx1"/>
                  </a:solidFill>
                </a:rPr>
                <a:t>–1,0</a:t>
              </a:r>
              <a:endParaRPr lang="pt-BR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710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Entropia cruzada para </a:t>
            </a:r>
            <a:r>
              <a:rPr lang="pt-BR" dirty="0" smtClean="0"/>
              <a:t>M=2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dirty="0" smtClean="0"/>
                  <a:t>2 classes, classificação correta:</a:t>
                </a:r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0,20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1−0,2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=0,09691</m:t>
                    </m:r>
                  </m:oMath>
                </a14:m>
                <a:endParaRPr lang="pt-BR" dirty="0"/>
              </a:p>
              <a:p>
                <a:r>
                  <a:rPr lang="pt-BR" dirty="0"/>
                  <a:t>2 classes, classificação correta: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=[1]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0,92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0,92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i="1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1−0,92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0,92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0,08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0,92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=0,03621</m:t>
                    </m:r>
                  </m:oMath>
                </a14:m>
                <a:endParaRPr lang="pt-BR" dirty="0"/>
              </a:p>
              <a:p>
                <a:r>
                  <a:rPr lang="pt-BR" dirty="0" smtClean="0">
                    <a:solidFill>
                      <a:schemeClr val="bg1"/>
                    </a:solidFill>
                  </a:rPr>
                  <a:t>2 classes, classificação incorreta</a:t>
                </a:r>
                <a:r>
                  <a:rPr lang="pt-BR" dirty="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=[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65</m:t>
                        </m:r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65</m:t>
                            </m:r>
                          </m:e>
                        </m:func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1−0,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65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65</m:t>
                            </m:r>
                          </m:e>
                        </m:func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0,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35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0,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35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45593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3" t="-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grpSp>
        <p:nvGrpSpPr>
          <p:cNvPr id="100" name="Grupo 99"/>
          <p:cNvGrpSpPr/>
          <p:nvPr/>
        </p:nvGrpSpPr>
        <p:grpSpPr>
          <a:xfrm>
            <a:off x="5686357" y="1951236"/>
            <a:ext cx="3273821" cy="1381599"/>
            <a:chOff x="5686357" y="1995686"/>
            <a:chExt cx="3273821" cy="1381599"/>
          </a:xfrm>
        </p:grpSpPr>
        <p:grpSp>
          <p:nvGrpSpPr>
            <p:cNvPr id="28" name="Grupo 27"/>
            <p:cNvGrpSpPr/>
            <p:nvPr/>
          </p:nvGrpSpPr>
          <p:grpSpPr>
            <a:xfrm>
              <a:off x="6558306" y="2177473"/>
              <a:ext cx="681654" cy="682430"/>
              <a:chOff x="6274585" y="771550"/>
              <a:chExt cx="681654" cy="682430"/>
            </a:xfrm>
          </p:grpSpPr>
          <p:grpSp>
            <p:nvGrpSpPr>
              <p:cNvPr id="22" name="Grupo 21"/>
              <p:cNvGrpSpPr/>
              <p:nvPr/>
            </p:nvGrpSpPr>
            <p:grpSpPr>
              <a:xfrm>
                <a:off x="6274585" y="771550"/>
                <a:ext cx="681654" cy="682430"/>
                <a:chOff x="6804247" y="1099528"/>
                <a:chExt cx="1912963" cy="1915143"/>
              </a:xfrm>
            </p:grpSpPr>
            <p:sp>
              <p:nvSpPr>
                <p:cNvPr id="7" name="Triângulo isósceles 6"/>
                <p:cNvSpPr/>
                <p:nvPr/>
              </p:nvSpPr>
              <p:spPr>
                <a:xfrm rot="10800000" flipH="1" flipV="1">
                  <a:off x="7632629" y="1099528"/>
                  <a:ext cx="144000" cy="108000"/>
                </a:xfrm>
                <a:prstGeom prst="triangl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Triângulo isósceles 7"/>
                <p:cNvSpPr/>
                <p:nvPr/>
              </p:nvSpPr>
              <p:spPr>
                <a:xfrm rot="5400000" flipH="1">
                  <a:off x="8591210" y="2058912"/>
                  <a:ext cx="144000" cy="108000"/>
                </a:xfrm>
                <a:prstGeom prst="triangl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" name="Conector reto 16"/>
                <p:cNvCxnSpPr>
                  <a:endCxn id="7" idx="3"/>
                </p:cNvCxnSpPr>
                <p:nvPr/>
              </p:nvCxnSpPr>
              <p:spPr>
                <a:xfrm flipV="1">
                  <a:off x="7704248" y="1207528"/>
                  <a:ext cx="381" cy="180714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to 18"/>
                <p:cNvCxnSpPr>
                  <a:stCxn id="8" idx="3"/>
                </p:cNvCxnSpPr>
                <p:nvPr/>
              </p:nvCxnSpPr>
              <p:spPr>
                <a:xfrm flipH="1">
                  <a:off x="6804248" y="2112912"/>
                  <a:ext cx="1804962" cy="175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Forma livre 8"/>
                <p:cNvSpPr/>
                <p:nvPr/>
              </p:nvSpPr>
              <p:spPr>
                <a:xfrm>
                  <a:off x="6804247" y="1385737"/>
                  <a:ext cx="1911422" cy="726319"/>
                </a:xfrm>
                <a:custGeom>
                  <a:avLst/>
                  <a:gdLst>
                    <a:gd name="connsiteX0" fmla="*/ 0 w 1290638"/>
                    <a:gd name="connsiteY0" fmla="*/ 476250 h 518901"/>
                    <a:gd name="connsiteX1" fmla="*/ 471488 w 1290638"/>
                    <a:gd name="connsiteY1" fmla="*/ 481013 h 518901"/>
                    <a:gd name="connsiteX2" fmla="*/ 719138 w 1290638"/>
                    <a:gd name="connsiteY2" fmla="*/ 71438 h 518901"/>
                    <a:gd name="connsiteX3" fmla="*/ 1290638 w 1290638"/>
                    <a:gd name="connsiteY3" fmla="*/ 0 h 518901"/>
                    <a:gd name="connsiteX0" fmla="*/ 0 w 1285875"/>
                    <a:gd name="connsiteY0" fmla="*/ 504825 h 533664"/>
                    <a:gd name="connsiteX1" fmla="*/ 466725 w 1285875"/>
                    <a:gd name="connsiteY1" fmla="*/ 481013 h 533664"/>
                    <a:gd name="connsiteX2" fmla="*/ 714375 w 1285875"/>
                    <a:gd name="connsiteY2" fmla="*/ 71438 h 533664"/>
                    <a:gd name="connsiteX3" fmla="*/ 1285875 w 1285875"/>
                    <a:gd name="connsiteY3" fmla="*/ 0 h 533664"/>
                    <a:gd name="connsiteX0" fmla="*/ 0 w 1285875"/>
                    <a:gd name="connsiteY0" fmla="*/ 504825 h 518661"/>
                    <a:gd name="connsiteX1" fmla="*/ 466725 w 1285875"/>
                    <a:gd name="connsiteY1" fmla="*/ 481013 h 518661"/>
                    <a:gd name="connsiteX2" fmla="*/ 714375 w 1285875"/>
                    <a:gd name="connsiteY2" fmla="*/ 71438 h 518661"/>
                    <a:gd name="connsiteX3" fmla="*/ 1285875 w 1285875"/>
                    <a:gd name="connsiteY3" fmla="*/ 0 h 518661"/>
                    <a:gd name="connsiteX0" fmla="*/ 0 w 1285875"/>
                    <a:gd name="connsiteY0" fmla="*/ 504825 h 504825"/>
                    <a:gd name="connsiteX1" fmla="*/ 490537 w 1285875"/>
                    <a:gd name="connsiteY1" fmla="*/ 452438 h 504825"/>
                    <a:gd name="connsiteX2" fmla="*/ 714375 w 1285875"/>
                    <a:gd name="connsiteY2" fmla="*/ 71438 h 504825"/>
                    <a:gd name="connsiteX3" fmla="*/ 1285875 w 1285875"/>
                    <a:gd name="connsiteY3" fmla="*/ 0 h 504825"/>
                    <a:gd name="connsiteX0" fmla="*/ 0 w 1285875"/>
                    <a:gd name="connsiteY0" fmla="*/ 504825 h 504825"/>
                    <a:gd name="connsiteX1" fmla="*/ 512590 w 1285875"/>
                    <a:gd name="connsiteY1" fmla="*/ 426525 h 504825"/>
                    <a:gd name="connsiteX2" fmla="*/ 714375 w 1285875"/>
                    <a:gd name="connsiteY2" fmla="*/ 71438 h 504825"/>
                    <a:gd name="connsiteX3" fmla="*/ 1285875 w 1285875"/>
                    <a:gd name="connsiteY3" fmla="*/ 0 h 504825"/>
                    <a:gd name="connsiteX0" fmla="*/ 0 w 1285875"/>
                    <a:gd name="connsiteY0" fmla="*/ 504825 h 505061"/>
                    <a:gd name="connsiteX1" fmla="*/ 512590 w 1285875"/>
                    <a:gd name="connsiteY1" fmla="*/ 426525 h 505061"/>
                    <a:gd name="connsiteX2" fmla="*/ 714375 w 1285875"/>
                    <a:gd name="connsiteY2" fmla="*/ 71438 h 505061"/>
                    <a:gd name="connsiteX3" fmla="*/ 1285875 w 1285875"/>
                    <a:gd name="connsiteY3" fmla="*/ 0 h 505061"/>
                    <a:gd name="connsiteX0" fmla="*/ 0 w 1285875"/>
                    <a:gd name="connsiteY0" fmla="*/ 504825 h 505300"/>
                    <a:gd name="connsiteX1" fmla="*/ 512590 w 1285875"/>
                    <a:gd name="connsiteY1" fmla="*/ 434203 h 505300"/>
                    <a:gd name="connsiteX2" fmla="*/ 714375 w 1285875"/>
                    <a:gd name="connsiteY2" fmla="*/ 71438 h 505300"/>
                    <a:gd name="connsiteX3" fmla="*/ 1285875 w 1285875"/>
                    <a:gd name="connsiteY3" fmla="*/ 0 h 505300"/>
                    <a:gd name="connsiteX0" fmla="*/ 0 w 1285875"/>
                    <a:gd name="connsiteY0" fmla="*/ 504825 h 505316"/>
                    <a:gd name="connsiteX1" fmla="*/ 512590 w 1285875"/>
                    <a:gd name="connsiteY1" fmla="*/ 434203 h 505316"/>
                    <a:gd name="connsiteX2" fmla="*/ 770358 w 1285875"/>
                    <a:gd name="connsiteY2" fmla="*/ 69518 h 505316"/>
                    <a:gd name="connsiteX3" fmla="*/ 1285875 w 1285875"/>
                    <a:gd name="connsiteY3" fmla="*/ 0 h 505316"/>
                    <a:gd name="connsiteX0" fmla="*/ 0 w 1285875"/>
                    <a:gd name="connsiteY0" fmla="*/ 506127 h 506618"/>
                    <a:gd name="connsiteX1" fmla="*/ 512590 w 1285875"/>
                    <a:gd name="connsiteY1" fmla="*/ 435505 h 506618"/>
                    <a:gd name="connsiteX2" fmla="*/ 770358 w 1285875"/>
                    <a:gd name="connsiteY2" fmla="*/ 70820 h 506618"/>
                    <a:gd name="connsiteX3" fmla="*/ 1285875 w 1285875"/>
                    <a:gd name="connsiteY3" fmla="*/ 1302 h 506618"/>
                    <a:gd name="connsiteX0" fmla="*/ 0 w 1285875"/>
                    <a:gd name="connsiteY0" fmla="*/ 504825 h 505316"/>
                    <a:gd name="connsiteX1" fmla="*/ 512590 w 1285875"/>
                    <a:gd name="connsiteY1" fmla="*/ 434203 h 505316"/>
                    <a:gd name="connsiteX2" fmla="*/ 770358 w 1285875"/>
                    <a:gd name="connsiteY2" fmla="*/ 69518 h 505316"/>
                    <a:gd name="connsiteX3" fmla="*/ 1285875 w 1285875"/>
                    <a:gd name="connsiteY3" fmla="*/ 0 h 505316"/>
                    <a:gd name="connsiteX0" fmla="*/ 0 w 1285875"/>
                    <a:gd name="connsiteY0" fmla="*/ 505456 h 505947"/>
                    <a:gd name="connsiteX1" fmla="*/ 512590 w 1285875"/>
                    <a:gd name="connsiteY1" fmla="*/ 434834 h 505947"/>
                    <a:gd name="connsiteX2" fmla="*/ 770358 w 1285875"/>
                    <a:gd name="connsiteY2" fmla="*/ 70149 h 505947"/>
                    <a:gd name="connsiteX3" fmla="*/ 1285875 w 1285875"/>
                    <a:gd name="connsiteY3" fmla="*/ 631 h 505947"/>
                    <a:gd name="connsiteX0" fmla="*/ 0 w 1285875"/>
                    <a:gd name="connsiteY0" fmla="*/ 505456 h 505457"/>
                    <a:gd name="connsiteX1" fmla="*/ 512590 w 1285875"/>
                    <a:gd name="connsiteY1" fmla="*/ 434834 h 505457"/>
                    <a:gd name="connsiteX2" fmla="*/ 770358 w 1285875"/>
                    <a:gd name="connsiteY2" fmla="*/ 70149 h 505457"/>
                    <a:gd name="connsiteX3" fmla="*/ 1285875 w 1285875"/>
                    <a:gd name="connsiteY3" fmla="*/ 631 h 505457"/>
                    <a:gd name="connsiteX0" fmla="*/ 0 w 1280786"/>
                    <a:gd name="connsiteY0" fmla="*/ 462622 h 462623"/>
                    <a:gd name="connsiteX1" fmla="*/ 512590 w 1280786"/>
                    <a:gd name="connsiteY1" fmla="*/ 392000 h 462623"/>
                    <a:gd name="connsiteX2" fmla="*/ 770358 w 1280786"/>
                    <a:gd name="connsiteY2" fmla="*/ 27315 h 462623"/>
                    <a:gd name="connsiteX3" fmla="*/ 1280786 w 1280786"/>
                    <a:gd name="connsiteY3" fmla="*/ 27859 h 462623"/>
                    <a:gd name="connsiteX0" fmla="*/ 0 w 1280786"/>
                    <a:gd name="connsiteY0" fmla="*/ 434973 h 434973"/>
                    <a:gd name="connsiteX1" fmla="*/ 512590 w 1280786"/>
                    <a:gd name="connsiteY1" fmla="*/ 364351 h 434973"/>
                    <a:gd name="connsiteX2" fmla="*/ 772054 w 1280786"/>
                    <a:gd name="connsiteY2" fmla="*/ 72606 h 434973"/>
                    <a:gd name="connsiteX3" fmla="*/ 1280786 w 1280786"/>
                    <a:gd name="connsiteY3" fmla="*/ 210 h 434973"/>
                    <a:gd name="connsiteX0" fmla="*/ 0 w 1280786"/>
                    <a:gd name="connsiteY0" fmla="*/ 435152 h 435152"/>
                    <a:gd name="connsiteX1" fmla="*/ 512590 w 1280786"/>
                    <a:gd name="connsiteY1" fmla="*/ 364530 h 435152"/>
                    <a:gd name="connsiteX2" fmla="*/ 772054 w 1280786"/>
                    <a:gd name="connsiteY2" fmla="*/ 72785 h 435152"/>
                    <a:gd name="connsiteX3" fmla="*/ 1280786 w 1280786"/>
                    <a:gd name="connsiteY3" fmla="*/ 389 h 435152"/>
                    <a:gd name="connsiteX0" fmla="*/ 0 w 1280786"/>
                    <a:gd name="connsiteY0" fmla="*/ 434767 h 434767"/>
                    <a:gd name="connsiteX1" fmla="*/ 512590 w 1280786"/>
                    <a:gd name="connsiteY1" fmla="*/ 364145 h 434767"/>
                    <a:gd name="connsiteX2" fmla="*/ 772054 w 1280786"/>
                    <a:gd name="connsiteY2" fmla="*/ 72400 h 434767"/>
                    <a:gd name="connsiteX3" fmla="*/ 1280786 w 1280786"/>
                    <a:gd name="connsiteY3" fmla="*/ 4 h 434767"/>
                    <a:gd name="connsiteX0" fmla="*/ 0 w 1280786"/>
                    <a:gd name="connsiteY0" fmla="*/ 434767 h 434767"/>
                    <a:gd name="connsiteX1" fmla="*/ 512590 w 1280786"/>
                    <a:gd name="connsiteY1" fmla="*/ 364145 h 434767"/>
                    <a:gd name="connsiteX2" fmla="*/ 772054 w 1280786"/>
                    <a:gd name="connsiteY2" fmla="*/ 72400 h 434767"/>
                    <a:gd name="connsiteX3" fmla="*/ 1280786 w 1280786"/>
                    <a:gd name="connsiteY3" fmla="*/ 4 h 434767"/>
                    <a:gd name="connsiteX0" fmla="*/ 0 w 1361719"/>
                    <a:gd name="connsiteY0" fmla="*/ 434767 h 434767"/>
                    <a:gd name="connsiteX1" fmla="*/ 512590 w 1361719"/>
                    <a:gd name="connsiteY1" fmla="*/ 364145 h 434767"/>
                    <a:gd name="connsiteX2" fmla="*/ 772054 w 1361719"/>
                    <a:gd name="connsiteY2" fmla="*/ 72400 h 434767"/>
                    <a:gd name="connsiteX3" fmla="*/ 1361719 w 1361719"/>
                    <a:gd name="connsiteY3" fmla="*/ 3 h 434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61719" h="434767">
                      <a:moveTo>
                        <a:pt x="0" y="434767"/>
                      </a:moveTo>
                      <a:cubicBezTo>
                        <a:pt x="258613" y="434739"/>
                        <a:pt x="383914" y="424540"/>
                        <a:pt x="512590" y="364145"/>
                      </a:cubicBezTo>
                      <a:cubicBezTo>
                        <a:pt x="641266" y="303751"/>
                        <a:pt x="644021" y="133090"/>
                        <a:pt x="772054" y="72400"/>
                      </a:cubicBezTo>
                      <a:cubicBezTo>
                        <a:pt x="900087" y="11710"/>
                        <a:pt x="1104405" y="-236"/>
                        <a:pt x="1361719" y="3"/>
                      </a:cubicBez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3" name="Retângulo 22"/>
              <p:cNvSpPr/>
              <p:nvPr/>
            </p:nvSpPr>
            <p:spPr>
              <a:xfrm>
                <a:off x="6274585" y="771550"/>
                <a:ext cx="681654" cy="68243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tângulo 23"/>
                <p:cNvSpPr/>
                <p:nvPr/>
              </p:nvSpPr>
              <p:spPr>
                <a:xfrm>
                  <a:off x="7702459" y="2177473"/>
                  <a:ext cx="681654" cy="682430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</m:oMath>
                    </m:oMathPara>
                  </a14:m>
                  <a:endParaRPr lang="pt-BR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tângulo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2459" y="2177473"/>
                  <a:ext cx="681654" cy="68243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Conector de seta reta 25"/>
            <p:cNvCxnSpPr>
              <a:stCxn id="23" idx="3"/>
              <a:endCxn id="24" idx="1"/>
            </p:cNvCxnSpPr>
            <p:nvPr/>
          </p:nvCxnSpPr>
          <p:spPr>
            <a:xfrm>
              <a:off x="7239960" y="2518688"/>
              <a:ext cx="4624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tângulo 28"/>
                <p:cNvSpPr/>
                <p:nvPr/>
              </p:nvSpPr>
              <p:spPr>
                <a:xfrm>
                  <a:off x="7283497" y="2210845"/>
                  <a:ext cx="33214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sz="1400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29" name="Retângulo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497" y="2210845"/>
                  <a:ext cx="332142" cy="3077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3922" r="-185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ector de seta reta 29"/>
            <p:cNvCxnSpPr>
              <a:stCxn id="24" idx="3"/>
            </p:cNvCxnSpPr>
            <p:nvPr/>
          </p:nvCxnSpPr>
          <p:spPr>
            <a:xfrm>
              <a:off x="8384113" y="2518688"/>
              <a:ext cx="4624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tângulo 33"/>
                <p:cNvSpPr/>
                <p:nvPr/>
              </p:nvSpPr>
              <p:spPr>
                <a:xfrm>
                  <a:off x="8384114" y="2210911"/>
                  <a:ext cx="57606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1400" i="1">
                            <a:latin typeface="Cambria Math"/>
                          </a:rPr>
                          <m:t>𝐿</m:t>
                        </m:r>
                        <m:d>
                          <m:dPr>
                            <m:ctrlPr>
                              <a:rPr lang="pt-BR" sz="1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pt-BR" sz="1400" b="1" i="1">
                                <a:latin typeface="Cambria Math"/>
                              </a:rPr>
                              <m:t>𝒚</m:t>
                            </m:r>
                            <m:r>
                              <a:rPr lang="pt-BR" sz="1400" i="1">
                                <a:latin typeface="Cambria Math"/>
                              </a:rPr>
                              <m:t>, </m:t>
                            </m:r>
                            <m:acc>
                              <m:accPr>
                                <m:chr m:val="̂"/>
                                <m:ctrlPr>
                                  <a:rPr lang="pt-BR" sz="1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pt-BR" sz="1400" b="1" i="1">
                                    <a:latin typeface="Cambria Math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34" name="Retângulo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4114" y="2210911"/>
                  <a:ext cx="576064" cy="30777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3922" r="-5684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onector de seta reta 34"/>
            <p:cNvCxnSpPr>
              <a:endCxn id="24" idx="2"/>
            </p:cNvCxnSpPr>
            <p:nvPr/>
          </p:nvCxnSpPr>
          <p:spPr>
            <a:xfrm flipV="1">
              <a:off x="8043286" y="2859903"/>
              <a:ext cx="0" cy="51738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tângulo 38"/>
                <p:cNvSpPr/>
                <p:nvPr/>
              </p:nvSpPr>
              <p:spPr>
                <a:xfrm>
                  <a:off x="8043286" y="293392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9" name="Retângulo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3286" y="2933928"/>
                  <a:ext cx="375423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Retângulo 40"/>
            <p:cNvSpPr/>
            <p:nvPr/>
          </p:nvSpPr>
          <p:spPr>
            <a:xfrm>
              <a:off x="5830373" y="1995686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5830373" y="2283758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5686357" y="2571830"/>
              <a:ext cx="469820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...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5830373" y="2859903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6" name="Conector de seta reta 45"/>
            <p:cNvCxnSpPr>
              <a:stCxn id="41" idx="3"/>
              <a:endCxn id="56" idx="1"/>
            </p:cNvCxnSpPr>
            <p:nvPr/>
          </p:nvCxnSpPr>
          <p:spPr>
            <a:xfrm>
              <a:off x="6012160" y="2086580"/>
              <a:ext cx="546146" cy="36219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/>
            <p:cNvCxnSpPr>
              <a:stCxn id="42" idx="3"/>
              <a:endCxn id="23" idx="1"/>
            </p:cNvCxnSpPr>
            <p:nvPr/>
          </p:nvCxnSpPr>
          <p:spPr>
            <a:xfrm>
              <a:off x="6012160" y="2374652"/>
              <a:ext cx="546146" cy="14403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>
              <a:stCxn id="44" idx="3"/>
              <a:endCxn id="57" idx="1"/>
            </p:cNvCxnSpPr>
            <p:nvPr/>
          </p:nvCxnSpPr>
          <p:spPr>
            <a:xfrm flipV="1">
              <a:off x="6012160" y="2618423"/>
              <a:ext cx="546146" cy="33237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tângulo 55"/>
            <p:cNvSpPr/>
            <p:nvPr/>
          </p:nvSpPr>
          <p:spPr>
            <a:xfrm>
              <a:off x="6558306" y="2358337"/>
              <a:ext cx="181787" cy="1808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6558306" y="2537929"/>
              <a:ext cx="181787" cy="1609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9" name="Grupo 98"/>
          <p:cNvGrpSpPr/>
          <p:nvPr/>
        </p:nvGrpSpPr>
        <p:grpSpPr>
          <a:xfrm>
            <a:off x="5919111" y="681125"/>
            <a:ext cx="2808312" cy="941638"/>
            <a:chOff x="6058644" y="681125"/>
            <a:chExt cx="2808312" cy="941638"/>
          </a:xfrm>
        </p:grpSpPr>
        <p:sp>
          <p:nvSpPr>
            <p:cNvPr id="66" name="Triângulo isósceles 65"/>
            <p:cNvSpPr/>
            <p:nvPr/>
          </p:nvSpPr>
          <p:spPr>
            <a:xfrm rot="10800000" flipH="1" flipV="1">
              <a:off x="6899972" y="699542"/>
              <a:ext cx="51312" cy="38484"/>
            </a:xfrm>
            <a:prstGeom prst="triangl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67" name="Triângulo isósceles 66"/>
            <p:cNvSpPr/>
            <p:nvPr/>
          </p:nvSpPr>
          <p:spPr>
            <a:xfrm rot="5400000" flipH="1">
              <a:off x="7241547" y="1041403"/>
              <a:ext cx="51312" cy="38484"/>
            </a:xfrm>
            <a:prstGeom prst="triangl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68" name="Conector reto 67"/>
            <p:cNvCxnSpPr>
              <a:endCxn id="66" idx="3"/>
            </p:cNvCxnSpPr>
            <p:nvPr/>
          </p:nvCxnSpPr>
          <p:spPr>
            <a:xfrm flipV="1">
              <a:off x="6925492" y="738026"/>
              <a:ext cx="136" cy="6439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>
              <a:stCxn id="67" idx="3"/>
            </p:cNvCxnSpPr>
            <p:nvPr/>
          </p:nvCxnSpPr>
          <p:spPr>
            <a:xfrm flipH="1">
              <a:off x="6604791" y="1060645"/>
              <a:ext cx="643170" cy="6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orma livre 69"/>
            <p:cNvSpPr/>
            <p:nvPr/>
          </p:nvSpPr>
          <p:spPr>
            <a:xfrm>
              <a:off x="6604791" y="801528"/>
              <a:ext cx="681105" cy="258812"/>
            </a:xfrm>
            <a:custGeom>
              <a:avLst/>
              <a:gdLst>
                <a:gd name="connsiteX0" fmla="*/ 0 w 1290638"/>
                <a:gd name="connsiteY0" fmla="*/ 476250 h 518901"/>
                <a:gd name="connsiteX1" fmla="*/ 471488 w 1290638"/>
                <a:gd name="connsiteY1" fmla="*/ 481013 h 518901"/>
                <a:gd name="connsiteX2" fmla="*/ 719138 w 1290638"/>
                <a:gd name="connsiteY2" fmla="*/ 71438 h 518901"/>
                <a:gd name="connsiteX3" fmla="*/ 1290638 w 1290638"/>
                <a:gd name="connsiteY3" fmla="*/ 0 h 518901"/>
                <a:gd name="connsiteX0" fmla="*/ 0 w 1285875"/>
                <a:gd name="connsiteY0" fmla="*/ 504825 h 533664"/>
                <a:gd name="connsiteX1" fmla="*/ 466725 w 1285875"/>
                <a:gd name="connsiteY1" fmla="*/ 481013 h 533664"/>
                <a:gd name="connsiteX2" fmla="*/ 714375 w 1285875"/>
                <a:gd name="connsiteY2" fmla="*/ 71438 h 533664"/>
                <a:gd name="connsiteX3" fmla="*/ 1285875 w 1285875"/>
                <a:gd name="connsiteY3" fmla="*/ 0 h 533664"/>
                <a:gd name="connsiteX0" fmla="*/ 0 w 1285875"/>
                <a:gd name="connsiteY0" fmla="*/ 504825 h 518661"/>
                <a:gd name="connsiteX1" fmla="*/ 466725 w 1285875"/>
                <a:gd name="connsiteY1" fmla="*/ 481013 h 518661"/>
                <a:gd name="connsiteX2" fmla="*/ 714375 w 1285875"/>
                <a:gd name="connsiteY2" fmla="*/ 71438 h 518661"/>
                <a:gd name="connsiteX3" fmla="*/ 1285875 w 1285875"/>
                <a:gd name="connsiteY3" fmla="*/ 0 h 518661"/>
                <a:gd name="connsiteX0" fmla="*/ 0 w 1285875"/>
                <a:gd name="connsiteY0" fmla="*/ 504825 h 504825"/>
                <a:gd name="connsiteX1" fmla="*/ 490537 w 1285875"/>
                <a:gd name="connsiteY1" fmla="*/ 452438 h 504825"/>
                <a:gd name="connsiteX2" fmla="*/ 714375 w 1285875"/>
                <a:gd name="connsiteY2" fmla="*/ 71438 h 504825"/>
                <a:gd name="connsiteX3" fmla="*/ 1285875 w 1285875"/>
                <a:gd name="connsiteY3" fmla="*/ 0 h 504825"/>
                <a:gd name="connsiteX0" fmla="*/ 0 w 1285875"/>
                <a:gd name="connsiteY0" fmla="*/ 504825 h 504825"/>
                <a:gd name="connsiteX1" fmla="*/ 512590 w 1285875"/>
                <a:gd name="connsiteY1" fmla="*/ 426525 h 504825"/>
                <a:gd name="connsiteX2" fmla="*/ 714375 w 1285875"/>
                <a:gd name="connsiteY2" fmla="*/ 71438 h 504825"/>
                <a:gd name="connsiteX3" fmla="*/ 1285875 w 1285875"/>
                <a:gd name="connsiteY3" fmla="*/ 0 h 504825"/>
                <a:gd name="connsiteX0" fmla="*/ 0 w 1285875"/>
                <a:gd name="connsiteY0" fmla="*/ 504825 h 505061"/>
                <a:gd name="connsiteX1" fmla="*/ 512590 w 1285875"/>
                <a:gd name="connsiteY1" fmla="*/ 426525 h 505061"/>
                <a:gd name="connsiteX2" fmla="*/ 714375 w 1285875"/>
                <a:gd name="connsiteY2" fmla="*/ 71438 h 505061"/>
                <a:gd name="connsiteX3" fmla="*/ 1285875 w 1285875"/>
                <a:gd name="connsiteY3" fmla="*/ 0 h 505061"/>
                <a:gd name="connsiteX0" fmla="*/ 0 w 1285875"/>
                <a:gd name="connsiteY0" fmla="*/ 504825 h 505300"/>
                <a:gd name="connsiteX1" fmla="*/ 512590 w 1285875"/>
                <a:gd name="connsiteY1" fmla="*/ 434203 h 505300"/>
                <a:gd name="connsiteX2" fmla="*/ 714375 w 1285875"/>
                <a:gd name="connsiteY2" fmla="*/ 71438 h 505300"/>
                <a:gd name="connsiteX3" fmla="*/ 1285875 w 1285875"/>
                <a:gd name="connsiteY3" fmla="*/ 0 h 505300"/>
                <a:gd name="connsiteX0" fmla="*/ 0 w 1285875"/>
                <a:gd name="connsiteY0" fmla="*/ 504825 h 505316"/>
                <a:gd name="connsiteX1" fmla="*/ 512590 w 1285875"/>
                <a:gd name="connsiteY1" fmla="*/ 434203 h 505316"/>
                <a:gd name="connsiteX2" fmla="*/ 770358 w 1285875"/>
                <a:gd name="connsiteY2" fmla="*/ 69518 h 505316"/>
                <a:gd name="connsiteX3" fmla="*/ 1285875 w 1285875"/>
                <a:gd name="connsiteY3" fmla="*/ 0 h 505316"/>
                <a:gd name="connsiteX0" fmla="*/ 0 w 1285875"/>
                <a:gd name="connsiteY0" fmla="*/ 506127 h 506618"/>
                <a:gd name="connsiteX1" fmla="*/ 512590 w 1285875"/>
                <a:gd name="connsiteY1" fmla="*/ 435505 h 506618"/>
                <a:gd name="connsiteX2" fmla="*/ 770358 w 1285875"/>
                <a:gd name="connsiteY2" fmla="*/ 70820 h 506618"/>
                <a:gd name="connsiteX3" fmla="*/ 1285875 w 1285875"/>
                <a:gd name="connsiteY3" fmla="*/ 1302 h 506618"/>
                <a:gd name="connsiteX0" fmla="*/ 0 w 1285875"/>
                <a:gd name="connsiteY0" fmla="*/ 504825 h 505316"/>
                <a:gd name="connsiteX1" fmla="*/ 512590 w 1285875"/>
                <a:gd name="connsiteY1" fmla="*/ 434203 h 505316"/>
                <a:gd name="connsiteX2" fmla="*/ 770358 w 1285875"/>
                <a:gd name="connsiteY2" fmla="*/ 69518 h 505316"/>
                <a:gd name="connsiteX3" fmla="*/ 1285875 w 1285875"/>
                <a:gd name="connsiteY3" fmla="*/ 0 h 505316"/>
                <a:gd name="connsiteX0" fmla="*/ 0 w 1285875"/>
                <a:gd name="connsiteY0" fmla="*/ 505456 h 505947"/>
                <a:gd name="connsiteX1" fmla="*/ 512590 w 1285875"/>
                <a:gd name="connsiteY1" fmla="*/ 434834 h 505947"/>
                <a:gd name="connsiteX2" fmla="*/ 770358 w 1285875"/>
                <a:gd name="connsiteY2" fmla="*/ 70149 h 505947"/>
                <a:gd name="connsiteX3" fmla="*/ 1285875 w 1285875"/>
                <a:gd name="connsiteY3" fmla="*/ 631 h 505947"/>
                <a:gd name="connsiteX0" fmla="*/ 0 w 1285875"/>
                <a:gd name="connsiteY0" fmla="*/ 505456 h 505457"/>
                <a:gd name="connsiteX1" fmla="*/ 512590 w 1285875"/>
                <a:gd name="connsiteY1" fmla="*/ 434834 h 505457"/>
                <a:gd name="connsiteX2" fmla="*/ 770358 w 1285875"/>
                <a:gd name="connsiteY2" fmla="*/ 70149 h 505457"/>
                <a:gd name="connsiteX3" fmla="*/ 1285875 w 1285875"/>
                <a:gd name="connsiteY3" fmla="*/ 631 h 505457"/>
                <a:gd name="connsiteX0" fmla="*/ 0 w 1280786"/>
                <a:gd name="connsiteY0" fmla="*/ 462622 h 462623"/>
                <a:gd name="connsiteX1" fmla="*/ 512590 w 1280786"/>
                <a:gd name="connsiteY1" fmla="*/ 392000 h 462623"/>
                <a:gd name="connsiteX2" fmla="*/ 770358 w 1280786"/>
                <a:gd name="connsiteY2" fmla="*/ 27315 h 462623"/>
                <a:gd name="connsiteX3" fmla="*/ 1280786 w 1280786"/>
                <a:gd name="connsiteY3" fmla="*/ 27859 h 462623"/>
                <a:gd name="connsiteX0" fmla="*/ 0 w 1280786"/>
                <a:gd name="connsiteY0" fmla="*/ 434973 h 434973"/>
                <a:gd name="connsiteX1" fmla="*/ 512590 w 1280786"/>
                <a:gd name="connsiteY1" fmla="*/ 364351 h 434973"/>
                <a:gd name="connsiteX2" fmla="*/ 772054 w 1280786"/>
                <a:gd name="connsiteY2" fmla="*/ 72606 h 434973"/>
                <a:gd name="connsiteX3" fmla="*/ 1280786 w 1280786"/>
                <a:gd name="connsiteY3" fmla="*/ 210 h 434973"/>
                <a:gd name="connsiteX0" fmla="*/ 0 w 1280786"/>
                <a:gd name="connsiteY0" fmla="*/ 435152 h 435152"/>
                <a:gd name="connsiteX1" fmla="*/ 512590 w 1280786"/>
                <a:gd name="connsiteY1" fmla="*/ 364530 h 435152"/>
                <a:gd name="connsiteX2" fmla="*/ 772054 w 1280786"/>
                <a:gd name="connsiteY2" fmla="*/ 72785 h 435152"/>
                <a:gd name="connsiteX3" fmla="*/ 1280786 w 1280786"/>
                <a:gd name="connsiteY3" fmla="*/ 389 h 435152"/>
                <a:gd name="connsiteX0" fmla="*/ 0 w 1280786"/>
                <a:gd name="connsiteY0" fmla="*/ 434767 h 434767"/>
                <a:gd name="connsiteX1" fmla="*/ 512590 w 1280786"/>
                <a:gd name="connsiteY1" fmla="*/ 364145 h 434767"/>
                <a:gd name="connsiteX2" fmla="*/ 772054 w 1280786"/>
                <a:gd name="connsiteY2" fmla="*/ 72400 h 434767"/>
                <a:gd name="connsiteX3" fmla="*/ 1280786 w 1280786"/>
                <a:gd name="connsiteY3" fmla="*/ 4 h 434767"/>
                <a:gd name="connsiteX0" fmla="*/ 0 w 1280786"/>
                <a:gd name="connsiteY0" fmla="*/ 434767 h 434767"/>
                <a:gd name="connsiteX1" fmla="*/ 512590 w 1280786"/>
                <a:gd name="connsiteY1" fmla="*/ 364145 h 434767"/>
                <a:gd name="connsiteX2" fmla="*/ 772054 w 1280786"/>
                <a:gd name="connsiteY2" fmla="*/ 72400 h 434767"/>
                <a:gd name="connsiteX3" fmla="*/ 1280786 w 1280786"/>
                <a:gd name="connsiteY3" fmla="*/ 4 h 434767"/>
                <a:gd name="connsiteX0" fmla="*/ 0 w 1361719"/>
                <a:gd name="connsiteY0" fmla="*/ 434767 h 434767"/>
                <a:gd name="connsiteX1" fmla="*/ 512590 w 1361719"/>
                <a:gd name="connsiteY1" fmla="*/ 364145 h 434767"/>
                <a:gd name="connsiteX2" fmla="*/ 772054 w 1361719"/>
                <a:gd name="connsiteY2" fmla="*/ 72400 h 434767"/>
                <a:gd name="connsiteX3" fmla="*/ 1361719 w 1361719"/>
                <a:gd name="connsiteY3" fmla="*/ 3 h 43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719" h="434767">
                  <a:moveTo>
                    <a:pt x="0" y="434767"/>
                  </a:moveTo>
                  <a:cubicBezTo>
                    <a:pt x="258613" y="434739"/>
                    <a:pt x="383914" y="424540"/>
                    <a:pt x="512590" y="364145"/>
                  </a:cubicBezTo>
                  <a:cubicBezTo>
                    <a:pt x="641266" y="303751"/>
                    <a:pt x="644021" y="133090"/>
                    <a:pt x="772054" y="72400"/>
                  </a:cubicBezTo>
                  <a:cubicBezTo>
                    <a:pt x="900087" y="11710"/>
                    <a:pt x="1104405" y="-236"/>
                    <a:pt x="1361719" y="3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/>
            <p:cNvSpPr/>
            <p:nvPr/>
          </p:nvSpPr>
          <p:spPr>
            <a:xfrm>
              <a:off x="6604791" y="699542"/>
              <a:ext cx="681654" cy="6824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>
              <a:off x="6604791" y="880406"/>
              <a:ext cx="181787" cy="1808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6604791" y="1059998"/>
              <a:ext cx="181787" cy="1609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Triângulo isósceles 75"/>
            <p:cNvSpPr/>
            <p:nvPr/>
          </p:nvSpPr>
          <p:spPr>
            <a:xfrm rot="10800000" flipH="1" flipV="1">
              <a:off x="8268476" y="699542"/>
              <a:ext cx="51312" cy="38484"/>
            </a:xfrm>
            <a:prstGeom prst="triangl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7" name="Triângulo isósceles 76"/>
            <p:cNvSpPr/>
            <p:nvPr/>
          </p:nvSpPr>
          <p:spPr>
            <a:xfrm rot="5400000" flipH="1">
              <a:off x="8610051" y="1041403"/>
              <a:ext cx="51312" cy="38484"/>
            </a:xfrm>
            <a:prstGeom prst="triangl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78" name="Conector reto 77"/>
            <p:cNvCxnSpPr>
              <a:endCxn id="76" idx="3"/>
            </p:cNvCxnSpPr>
            <p:nvPr/>
          </p:nvCxnSpPr>
          <p:spPr>
            <a:xfrm flipV="1">
              <a:off x="8293996" y="738026"/>
              <a:ext cx="136" cy="6439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/>
            <p:cNvCxnSpPr>
              <a:stCxn id="77" idx="3"/>
            </p:cNvCxnSpPr>
            <p:nvPr/>
          </p:nvCxnSpPr>
          <p:spPr>
            <a:xfrm flipH="1">
              <a:off x="7973295" y="1060645"/>
              <a:ext cx="643170" cy="6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Forma livre 79"/>
            <p:cNvSpPr/>
            <p:nvPr/>
          </p:nvSpPr>
          <p:spPr>
            <a:xfrm>
              <a:off x="7973295" y="801528"/>
              <a:ext cx="681105" cy="506572"/>
            </a:xfrm>
            <a:custGeom>
              <a:avLst/>
              <a:gdLst>
                <a:gd name="connsiteX0" fmla="*/ 0 w 1290638"/>
                <a:gd name="connsiteY0" fmla="*/ 476250 h 518901"/>
                <a:gd name="connsiteX1" fmla="*/ 471488 w 1290638"/>
                <a:gd name="connsiteY1" fmla="*/ 481013 h 518901"/>
                <a:gd name="connsiteX2" fmla="*/ 719138 w 1290638"/>
                <a:gd name="connsiteY2" fmla="*/ 71438 h 518901"/>
                <a:gd name="connsiteX3" fmla="*/ 1290638 w 1290638"/>
                <a:gd name="connsiteY3" fmla="*/ 0 h 518901"/>
                <a:gd name="connsiteX0" fmla="*/ 0 w 1285875"/>
                <a:gd name="connsiteY0" fmla="*/ 504825 h 533664"/>
                <a:gd name="connsiteX1" fmla="*/ 466725 w 1285875"/>
                <a:gd name="connsiteY1" fmla="*/ 481013 h 533664"/>
                <a:gd name="connsiteX2" fmla="*/ 714375 w 1285875"/>
                <a:gd name="connsiteY2" fmla="*/ 71438 h 533664"/>
                <a:gd name="connsiteX3" fmla="*/ 1285875 w 1285875"/>
                <a:gd name="connsiteY3" fmla="*/ 0 h 533664"/>
                <a:gd name="connsiteX0" fmla="*/ 0 w 1285875"/>
                <a:gd name="connsiteY0" fmla="*/ 504825 h 518661"/>
                <a:gd name="connsiteX1" fmla="*/ 466725 w 1285875"/>
                <a:gd name="connsiteY1" fmla="*/ 481013 h 518661"/>
                <a:gd name="connsiteX2" fmla="*/ 714375 w 1285875"/>
                <a:gd name="connsiteY2" fmla="*/ 71438 h 518661"/>
                <a:gd name="connsiteX3" fmla="*/ 1285875 w 1285875"/>
                <a:gd name="connsiteY3" fmla="*/ 0 h 518661"/>
                <a:gd name="connsiteX0" fmla="*/ 0 w 1285875"/>
                <a:gd name="connsiteY0" fmla="*/ 504825 h 504825"/>
                <a:gd name="connsiteX1" fmla="*/ 490537 w 1285875"/>
                <a:gd name="connsiteY1" fmla="*/ 452438 h 504825"/>
                <a:gd name="connsiteX2" fmla="*/ 714375 w 1285875"/>
                <a:gd name="connsiteY2" fmla="*/ 71438 h 504825"/>
                <a:gd name="connsiteX3" fmla="*/ 1285875 w 1285875"/>
                <a:gd name="connsiteY3" fmla="*/ 0 h 504825"/>
                <a:gd name="connsiteX0" fmla="*/ 0 w 1285875"/>
                <a:gd name="connsiteY0" fmla="*/ 504825 h 504825"/>
                <a:gd name="connsiteX1" fmla="*/ 512590 w 1285875"/>
                <a:gd name="connsiteY1" fmla="*/ 426525 h 504825"/>
                <a:gd name="connsiteX2" fmla="*/ 714375 w 1285875"/>
                <a:gd name="connsiteY2" fmla="*/ 71438 h 504825"/>
                <a:gd name="connsiteX3" fmla="*/ 1285875 w 1285875"/>
                <a:gd name="connsiteY3" fmla="*/ 0 h 504825"/>
                <a:gd name="connsiteX0" fmla="*/ 0 w 1285875"/>
                <a:gd name="connsiteY0" fmla="*/ 504825 h 505061"/>
                <a:gd name="connsiteX1" fmla="*/ 512590 w 1285875"/>
                <a:gd name="connsiteY1" fmla="*/ 426525 h 505061"/>
                <a:gd name="connsiteX2" fmla="*/ 714375 w 1285875"/>
                <a:gd name="connsiteY2" fmla="*/ 71438 h 505061"/>
                <a:gd name="connsiteX3" fmla="*/ 1285875 w 1285875"/>
                <a:gd name="connsiteY3" fmla="*/ 0 h 505061"/>
                <a:gd name="connsiteX0" fmla="*/ 0 w 1285875"/>
                <a:gd name="connsiteY0" fmla="*/ 504825 h 505300"/>
                <a:gd name="connsiteX1" fmla="*/ 512590 w 1285875"/>
                <a:gd name="connsiteY1" fmla="*/ 434203 h 505300"/>
                <a:gd name="connsiteX2" fmla="*/ 714375 w 1285875"/>
                <a:gd name="connsiteY2" fmla="*/ 71438 h 505300"/>
                <a:gd name="connsiteX3" fmla="*/ 1285875 w 1285875"/>
                <a:gd name="connsiteY3" fmla="*/ 0 h 505300"/>
                <a:gd name="connsiteX0" fmla="*/ 0 w 1285875"/>
                <a:gd name="connsiteY0" fmla="*/ 504825 h 505316"/>
                <a:gd name="connsiteX1" fmla="*/ 512590 w 1285875"/>
                <a:gd name="connsiteY1" fmla="*/ 434203 h 505316"/>
                <a:gd name="connsiteX2" fmla="*/ 770358 w 1285875"/>
                <a:gd name="connsiteY2" fmla="*/ 69518 h 505316"/>
                <a:gd name="connsiteX3" fmla="*/ 1285875 w 1285875"/>
                <a:gd name="connsiteY3" fmla="*/ 0 h 505316"/>
                <a:gd name="connsiteX0" fmla="*/ 0 w 1285875"/>
                <a:gd name="connsiteY0" fmla="*/ 506127 h 506618"/>
                <a:gd name="connsiteX1" fmla="*/ 512590 w 1285875"/>
                <a:gd name="connsiteY1" fmla="*/ 435505 h 506618"/>
                <a:gd name="connsiteX2" fmla="*/ 770358 w 1285875"/>
                <a:gd name="connsiteY2" fmla="*/ 70820 h 506618"/>
                <a:gd name="connsiteX3" fmla="*/ 1285875 w 1285875"/>
                <a:gd name="connsiteY3" fmla="*/ 1302 h 506618"/>
                <a:gd name="connsiteX0" fmla="*/ 0 w 1285875"/>
                <a:gd name="connsiteY0" fmla="*/ 504825 h 505316"/>
                <a:gd name="connsiteX1" fmla="*/ 512590 w 1285875"/>
                <a:gd name="connsiteY1" fmla="*/ 434203 h 505316"/>
                <a:gd name="connsiteX2" fmla="*/ 770358 w 1285875"/>
                <a:gd name="connsiteY2" fmla="*/ 69518 h 505316"/>
                <a:gd name="connsiteX3" fmla="*/ 1285875 w 1285875"/>
                <a:gd name="connsiteY3" fmla="*/ 0 h 505316"/>
                <a:gd name="connsiteX0" fmla="*/ 0 w 1285875"/>
                <a:gd name="connsiteY0" fmla="*/ 505456 h 505947"/>
                <a:gd name="connsiteX1" fmla="*/ 512590 w 1285875"/>
                <a:gd name="connsiteY1" fmla="*/ 434834 h 505947"/>
                <a:gd name="connsiteX2" fmla="*/ 770358 w 1285875"/>
                <a:gd name="connsiteY2" fmla="*/ 70149 h 505947"/>
                <a:gd name="connsiteX3" fmla="*/ 1285875 w 1285875"/>
                <a:gd name="connsiteY3" fmla="*/ 631 h 505947"/>
                <a:gd name="connsiteX0" fmla="*/ 0 w 1285875"/>
                <a:gd name="connsiteY0" fmla="*/ 505456 h 505457"/>
                <a:gd name="connsiteX1" fmla="*/ 512590 w 1285875"/>
                <a:gd name="connsiteY1" fmla="*/ 434834 h 505457"/>
                <a:gd name="connsiteX2" fmla="*/ 770358 w 1285875"/>
                <a:gd name="connsiteY2" fmla="*/ 70149 h 505457"/>
                <a:gd name="connsiteX3" fmla="*/ 1285875 w 1285875"/>
                <a:gd name="connsiteY3" fmla="*/ 631 h 505457"/>
                <a:gd name="connsiteX0" fmla="*/ 0 w 1280786"/>
                <a:gd name="connsiteY0" fmla="*/ 462622 h 462623"/>
                <a:gd name="connsiteX1" fmla="*/ 512590 w 1280786"/>
                <a:gd name="connsiteY1" fmla="*/ 392000 h 462623"/>
                <a:gd name="connsiteX2" fmla="*/ 770358 w 1280786"/>
                <a:gd name="connsiteY2" fmla="*/ 27315 h 462623"/>
                <a:gd name="connsiteX3" fmla="*/ 1280786 w 1280786"/>
                <a:gd name="connsiteY3" fmla="*/ 27859 h 462623"/>
                <a:gd name="connsiteX0" fmla="*/ 0 w 1280786"/>
                <a:gd name="connsiteY0" fmla="*/ 434973 h 434973"/>
                <a:gd name="connsiteX1" fmla="*/ 512590 w 1280786"/>
                <a:gd name="connsiteY1" fmla="*/ 364351 h 434973"/>
                <a:gd name="connsiteX2" fmla="*/ 772054 w 1280786"/>
                <a:gd name="connsiteY2" fmla="*/ 72606 h 434973"/>
                <a:gd name="connsiteX3" fmla="*/ 1280786 w 1280786"/>
                <a:gd name="connsiteY3" fmla="*/ 210 h 434973"/>
                <a:gd name="connsiteX0" fmla="*/ 0 w 1280786"/>
                <a:gd name="connsiteY0" fmla="*/ 435152 h 435152"/>
                <a:gd name="connsiteX1" fmla="*/ 512590 w 1280786"/>
                <a:gd name="connsiteY1" fmla="*/ 364530 h 435152"/>
                <a:gd name="connsiteX2" fmla="*/ 772054 w 1280786"/>
                <a:gd name="connsiteY2" fmla="*/ 72785 h 435152"/>
                <a:gd name="connsiteX3" fmla="*/ 1280786 w 1280786"/>
                <a:gd name="connsiteY3" fmla="*/ 389 h 435152"/>
                <a:gd name="connsiteX0" fmla="*/ 0 w 1280786"/>
                <a:gd name="connsiteY0" fmla="*/ 434767 h 434767"/>
                <a:gd name="connsiteX1" fmla="*/ 512590 w 1280786"/>
                <a:gd name="connsiteY1" fmla="*/ 364145 h 434767"/>
                <a:gd name="connsiteX2" fmla="*/ 772054 w 1280786"/>
                <a:gd name="connsiteY2" fmla="*/ 72400 h 434767"/>
                <a:gd name="connsiteX3" fmla="*/ 1280786 w 1280786"/>
                <a:gd name="connsiteY3" fmla="*/ 4 h 434767"/>
                <a:gd name="connsiteX0" fmla="*/ 0 w 1280786"/>
                <a:gd name="connsiteY0" fmla="*/ 434767 h 434767"/>
                <a:gd name="connsiteX1" fmla="*/ 512590 w 1280786"/>
                <a:gd name="connsiteY1" fmla="*/ 364145 h 434767"/>
                <a:gd name="connsiteX2" fmla="*/ 772054 w 1280786"/>
                <a:gd name="connsiteY2" fmla="*/ 72400 h 434767"/>
                <a:gd name="connsiteX3" fmla="*/ 1280786 w 1280786"/>
                <a:gd name="connsiteY3" fmla="*/ 4 h 434767"/>
                <a:gd name="connsiteX0" fmla="*/ 0 w 1361719"/>
                <a:gd name="connsiteY0" fmla="*/ 434767 h 434767"/>
                <a:gd name="connsiteX1" fmla="*/ 512590 w 1361719"/>
                <a:gd name="connsiteY1" fmla="*/ 364145 h 434767"/>
                <a:gd name="connsiteX2" fmla="*/ 772054 w 1361719"/>
                <a:gd name="connsiteY2" fmla="*/ 72400 h 434767"/>
                <a:gd name="connsiteX3" fmla="*/ 1361719 w 1361719"/>
                <a:gd name="connsiteY3" fmla="*/ 3 h 43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719" h="434767">
                  <a:moveTo>
                    <a:pt x="0" y="434767"/>
                  </a:moveTo>
                  <a:cubicBezTo>
                    <a:pt x="258613" y="434739"/>
                    <a:pt x="383914" y="424540"/>
                    <a:pt x="512590" y="364145"/>
                  </a:cubicBezTo>
                  <a:cubicBezTo>
                    <a:pt x="641266" y="303751"/>
                    <a:pt x="644021" y="133090"/>
                    <a:pt x="772054" y="72400"/>
                  </a:cubicBezTo>
                  <a:cubicBezTo>
                    <a:pt x="900087" y="11710"/>
                    <a:pt x="1104405" y="-236"/>
                    <a:pt x="1361719" y="3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Retângulo 74"/>
            <p:cNvSpPr/>
            <p:nvPr/>
          </p:nvSpPr>
          <p:spPr>
            <a:xfrm>
              <a:off x="7973295" y="699542"/>
              <a:ext cx="681654" cy="6824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7973295" y="880406"/>
              <a:ext cx="181787" cy="1808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7973295" y="1059998"/>
              <a:ext cx="181787" cy="1609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5" name="Conector reto 84"/>
            <p:cNvCxnSpPr/>
            <p:nvPr/>
          </p:nvCxnSpPr>
          <p:spPr>
            <a:xfrm>
              <a:off x="7912155" y="1061164"/>
              <a:ext cx="497657" cy="0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/>
            <p:cNvCxnSpPr/>
            <p:nvPr/>
          </p:nvCxnSpPr>
          <p:spPr>
            <a:xfrm>
              <a:off x="6543651" y="930934"/>
              <a:ext cx="497657" cy="0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tângulo 90"/>
            <p:cNvSpPr/>
            <p:nvPr/>
          </p:nvSpPr>
          <p:spPr>
            <a:xfrm>
              <a:off x="6354301" y="1381972"/>
              <a:ext cx="1144152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1050" dirty="0" smtClean="0">
                  <a:solidFill>
                    <a:schemeClr val="tx1"/>
                  </a:solidFill>
                </a:rPr>
                <a:t>Logística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92" name="Retângulo 91"/>
            <p:cNvSpPr/>
            <p:nvPr/>
          </p:nvSpPr>
          <p:spPr>
            <a:xfrm>
              <a:off x="7722804" y="1381972"/>
              <a:ext cx="1144152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1050" dirty="0" smtClean="0">
                  <a:solidFill>
                    <a:schemeClr val="tx1"/>
                  </a:solidFill>
                </a:rPr>
                <a:t>Tangente hiperbólica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93" name="Retângulo 92"/>
            <p:cNvSpPr/>
            <p:nvPr/>
          </p:nvSpPr>
          <p:spPr>
            <a:xfrm>
              <a:off x="6058644" y="810538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l-GR" sz="1000" dirty="0" smtClean="0">
                  <a:solidFill>
                    <a:schemeClr val="tx1"/>
                  </a:solidFill>
                </a:rPr>
                <a:t>θ</a:t>
              </a:r>
              <a:r>
                <a:rPr lang="pt-BR" sz="1000" dirty="0" smtClean="0">
                  <a:solidFill>
                    <a:schemeClr val="tx1"/>
                  </a:solidFill>
                </a:rPr>
                <a:t> = 0,5</a:t>
              </a:r>
              <a:endParaRPr lang="pt-BR" sz="1000" dirty="0">
                <a:solidFill>
                  <a:schemeClr val="tx1"/>
                </a:solidFill>
              </a:endParaRPr>
            </a:p>
          </p:txBody>
        </p:sp>
        <p:sp>
          <p:nvSpPr>
            <p:cNvPr id="94" name="Retângulo 93"/>
            <p:cNvSpPr/>
            <p:nvPr/>
          </p:nvSpPr>
          <p:spPr>
            <a:xfrm>
              <a:off x="7426738" y="939602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l-GR" sz="1000" dirty="0">
                  <a:solidFill>
                    <a:schemeClr val="tx1"/>
                  </a:solidFill>
                </a:rPr>
                <a:t>θ</a:t>
              </a:r>
              <a:r>
                <a:rPr lang="pt-BR" sz="1000" dirty="0">
                  <a:solidFill>
                    <a:schemeClr val="tx1"/>
                  </a:solidFill>
                </a:rPr>
                <a:t> = 0,0</a:t>
              </a:r>
            </a:p>
          </p:txBody>
        </p:sp>
        <p:sp>
          <p:nvSpPr>
            <p:cNvPr id="95" name="Retângulo 94"/>
            <p:cNvSpPr/>
            <p:nvPr/>
          </p:nvSpPr>
          <p:spPr>
            <a:xfrm>
              <a:off x="7499336" y="681125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pt-BR" sz="1000" dirty="0" smtClean="0">
                  <a:solidFill>
                    <a:schemeClr val="tx1"/>
                  </a:solidFill>
                </a:rPr>
                <a:t>1,0</a:t>
              </a:r>
              <a:endParaRPr lang="pt-BR" sz="1000" dirty="0">
                <a:solidFill>
                  <a:schemeClr val="tx1"/>
                </a:solidFill>
              </a:endParaRPr>
            </a:p>
          </p:txBody>
        </p:sp>
        <p:sp>
          <p:nvSpPr>
            <p:cNvPr id="96" name="Retângulo 95"/>
            <p:cNvSpPr/>
            <p:nvPr/>
          </p:nvSpPr>
          <p:spPr>
            <a:xfrm>
              <a:off x="7499336" y="1178591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pt-BR" sz="1000" dirty="0" smtClean="0">
                  <a:solidFill>
                    <a:schemeClr val="tx1"/>
                  </a:solidFill>
                </a:rPr>
                <a:t>–1,0</a:t>
              </a:r>
              <a:endParaRPr lang="pt-BR" sz="1000" dirty="0">
                <a:solidFill>
                  <a:schemeClr val="tx1"/>
                </a:solidFill>
              </a:endParaRPr>
            </a:p>
          </p:txBody>
        </p:sp>
        <p:sp>
          <p:nvSpPr>
            <p:cNvPr id="97" name="Retângulo 96"/>
            <p:cNvSpPr/>
            <p:nvPr/>
          </p:nvSpPr>
          <p:spPr>
            <a:xfrm>
              <a:off x="6119374" y="681125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pt-BR" sz="1000" dirty="0" smtClean="0">
                  <a:solidFill>
                    <a:schemeClr val="tx1"/>
                  </a:solidFill>
                </a:rPr>
                <a:t>1,0</a:t>
              </a:r>
              <a:endParaRPr lang="pt-BR" sz="1000" dirty="0">
                <a:solidFill>
                  <a:schemeClr val="tx1"/>
                </a:solidFill>
              </a:endParaRPr>
            </a:p>
          </p:txBody>
        </p:sp>
        <p:sp>
          <p:nvSpPr>
            <p:cNvPr id="98" name="Retângulo 97"/>
            <p:cNvSpPr/>
            <p:nvPr/>
          </p:nvSpPr>
          <p:spPr>
            <a:xfrm>
              <a:off x="6119374" y="1178591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pt-BR" sz="1000" dirty="0" smtClean="0">
                  <a:solidFill>
                    <a:schemeClr val="tx1"/>
                  </a:solidFill>
                </a:rPr>
                <a:t>–1,0</a:t>
              </a:r>
              <a:endParaRPr lang="pt-BR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167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Entropia cruzada para </a:t>
            </a:r>
            <a:r>
              <a:rPr lang="pt-BR" dirty="0" smtClean="0"/>
              <a:t>M=2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pt-BR" dirty="0" smtClean="0"/>
                  <a:t>2 classes, classificação correta:</a:t>
                </a:r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0,20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1−0,2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=0,09691</m:t>
                    </m:r>
                  </m:oMath>
                </a14:m>
                <a:endParaRPr lang="pt-BR" dirty="0"/>
              </a:p>
              <a:p>
                <a:r>
                  <a:rPr lang="pt-BR" dirty="0"/>
                  <a:t>2 classes, classificação correta: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=[1]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0,92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0,92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i="1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1−0,92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0,92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0,08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0,92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=0,03621</m:t>
                    </m:r>
                  </m:oMath>
                </a14:m>
                <a:endParaRPr lang="pt-BR" dirty="0"/>
              </a:p>
              <a:p>
                <a:r>
                  <a:rPr lang="pt-BR" dirty="0"/>
                  <a:t>2 classes, classificação </a:t>
                </a:r>
                <a:r>
                  <a:rPr lang="pt-BR" dirty="0" smtClean="0"/>
                  <a:t>incorreta</a:t>
                </a:r>
                <a:r>
                  <a:rPr lang="pt-BR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</m:t>
                    </m:r>
                    <m:r>
                      <a:rPr lang="pt-BR" b="0" i="1" smtClean="0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</a:rPr>
                      <m:t>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</a:rPr>
                          <m:t>65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65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b="0" i="1" smtClean="0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1−0,</m:t>
                                </m:r>
                                <m:r>
                                  <a:rPr lang="pt-BR" b="0" i="1" smtClean="0">
                                    <a:latin typeface="Cambria Math"/>
                                    <a:ea typeface="Cambria Math"/>
                                  </a:rPr>
                                  <m:t>65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65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</m:t>
                                </m:r>
                                <m:r>
                                  <a:rPr lang="pt-BR" b="0" i="1" smtClean="0">
                                    <a:latin typeface="Cambria Math"/>
                                    <a:ea typeface="Cambria Math"/>
                                  </a:rPr>
                                  <m:t>35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</m:t>
                                </m:r>
                                <m:r>
                                  <a:rPr lang="pt-BR" b="0" i="1" smtClean="0">
                                    <a:latin typeface="Cambria Math"/>
                                    <a:ea typeface="Cambria Math"/>
                                  </a:rPr>
                                  <m:t>35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45593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3" t="-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grpSp>
        <p:nvGrpSpPr>
          <p:cNvPr id="100" name="Grupo 99"/>
          <p:cNvGrpSpPr/>
          <p:nvPr/>
        </p:nvGrpSpPr>
        <p:grpSpPr>
          <a:xfrm>
            <a:off x="5686357" y="1951236"/>
            <a:ext cx="3273821" cy="1381599"/>
            <a:chOff x="5686357" y="1995686"/>
            <a:chExt cx="3273821" cy="1381599"/>
          </a:xfrm>
        </p:grpSpPr>
        <p:grpSp>
          <p:nvGrpSpPr>
            <p:cNvPr id="28" name="Grupo 27"/>
            <p:cNvGrpSpPr/>
            <p:nvPr/>
          </p:nvGrpSpPr>
          <p:grpSpPr>
            <a:xfrm>
              <a:off x="6558306" y="2177473"/>
              <a:ext cx="681654" cy="682430"/>
              <a:chOff x="6274585" y="771550"/>
              <a:chExt cx="681654" cy="682430"/>
            </a:xfrm>
          </p:grpSpPr>
          <p:grpSp>
            <p:nvGrpSpPr>
              <p:cNvPr id="22" name="Grupo 21"/>
              <p:cNvGrpSpPr/>
              <p:nvPr/>
            </p:nvGrpSpPr>
            <p:grpSpPr>
              <a:xfrm>
                <a:off x="6274585" y="771550"/>
                <a:ext cx="681654" cy="682430"/>
                <a:chOff x="6804247" y="1099528"/>
                <a:chExt cx="1912963" cy="1915143"/>
              </a:xfrm>
            </p:grpSpPr>
            <p:sp>
              <p:nvSpPr>
                <p:cNvPr id="7" name="Triângulo isósceles 6"/>
                <p:cNvSpPr/>
                <p:nvPr/>
              </p:nvSpPr>
              <p:spPr>
                <a:xfrm rot="10800000" flipH="1" flipV="1">
                  <a:off x="7632629" y="1099528"/>
                  <a:ext cx="144000" cy="108000"/>
                </a:xfrm>
                <a:prstGeom prst="triangl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Triângulo isósceles 7"/>
                <p:cNvSpPr/>
                <p:nvPr/>
              </p:nvSpPr>
              <p:spPr>
                <a:xfrm rot="5400000" flipH="1">
                  <a:off x="8591210" y="2058912"/>
                  <a:ext cx="144000" cy="108000"/>
                </a:xfrm>
                <a:prstGeom prst="triangl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" name="Conector reto 16"/>
                <p:cNvCxnSpPr>
                  <a:endCxn id="7" idx="3"/>
                </p:cNvCxnSpPr>
                <p:nvPr/>
              </p:nvCxnSpPr>
              <p:spPr>
                <a:xfrm flipV="1">
                  <a:off x="7704248" y="1207528"/>
                  <a:ext cx="381" cy="180714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to 18"/>
                <p:cNvCxnSpPr>
                  <a:stCxn id="8" idx="3"/>
                </p:cNvCxnSpPr>
                <p:nvPr/>
              </p:nvCxnSpPr>
              <p:spPr>
                <a:xfrm flipH="1">
                  <a:off x="6804248" y="2112912"/>
                  <a:ext cx="1804962" cy="175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Forma livre 8"/>
                <p:cNvSpPr/>
                <p:nvPr/>
              </p:nvSpPr>
              <p:spPr>
                <a:xfrm>
                  <a:off x="6804247" y="1385737"/>
                  <a:ext cx="1911422" cy="726319"/>
                </a:xfrm>
                <a:custGeom>
                  <a:avLst/>
                  <a:gdLst>
                    <a:gd name="connsiteX0" fmla="*/ 0 w 1290638"/>
                    <a:gd name="connsiteY0" fmla="*/ 476250 h 518901"/>
                    <a:gd name="connsiteX1" fmla="*/ 471488 w 1290638"/>
                    <a:gd name="connsiteY1" fmla="*/ 481013 h 518901"/>
                    <a:gd name="connsiteX2" fmla="*/ 719138 w 1290638"/>
                    <a:gd name="connsiteY2" fmla="*/ 71438 h 518901"/>
                    <a:gd name="connsiteX3" fmla="*/ 1290638 w 1290638"/>
                    <a:gd name="connsiteY3" fmla="*/ 0 h 518901"/>
                    <a:gd name="connsiteX0" fmla="*/ 0 w 1285875"/>
                    <a:gd name="connsiteY0" fmla="*/ 504825 h 533664"/>
                    <a:gd name="connsiteX1" fmla="*/ 466725 w 1285875"/>
                    <a:gd name="connsiteY1" fmla="*/ 481013 h 533664"/>
                    <a:gd name="connsiteX2" fmla="*/ 714375 w 1285875"/>
                    <a:gd name="connsiteY2" fmla="*/ 71438 h 533664"/>
                    <a:gd name="connsiteX3" fmla="*/ 1285875 w 1285875"/>
                    <a:gd name="connsiteY3" fmla="*/ 0 h 533664"/>
                    <a:gd name="connsiteX0" fmla="*/ 0 w 1285875"/>
                    <a:gd name="connsiteY0" fmla="*/ 504825 h 518661"/>
                    <a:gd name="connsiteX1" fmla="*/ 466725 w 1285875"/>
                    <a:gd name="connsiteY1" fmla="*/ 481013 h 518661"/>
                    <a:gd name="connsiteX2" fmla="*/ 714375 w 1285875"/>
                    <a:gd name="connsiteY2" fmla="*/ 71438 h 518661"/>
                    <a:gd name="connsiteX3" fmla="*/ 1285875 w 1285875"/>
                    <a:gd name="connsiteY3" fmla="*/ 0 h 518661"/>
                    <a:gd name="connsiteX0" fmla="*/ 0 w 1285875"/>
                    <a:gd name="connsiteY0" fmla="*/ 504825 h 504825"/>
                    <a:gd name="connsiteX1" fmla="*/ 490537 w 1285875"/>
                    <a:gd name="connsiteY1" fmla="*/ 452438 h 504825"/>
                    <a:gd name="connsiteX2" fmla="*/ 714375 w 1285875"/>
                    <a:gd name="connsiteY2" fmla="*/ 71438 h 504825"/>
                    <a:gd name="connsiteX3" fmla="*/ 1285875 w 1285875"/>
                    <a:gd name="connsiteY3" fmla="*/ 0 h 504825"/>
                    <a:gd name="connsiteX0" fmla="*/ 0 w 1285875"/>
                    <a:gd name="connsiteY0" fmla="*/ 504825 h 504825"/>
                    <a:gd name="connsiteX1" fmla="*/ 512590 w 1285875"/>
                    <a:gd name="connsiteY1" fmla="*/ 426525 h 504825"/>
                    <a:gd name="connsiteX2" fmla="*/ 714375 w 1285875"/>
                    <a:gd name="connsiteY2" fmla="*/ 71438 h 504825"/>
                    <a:gd name="connsiteX3" fmla="*/ 1285875 w 1285875"/>
                    <a:gd name="connsiteY3" fmla="*/ 0 h 504825"/>
                    <a:gd name="connsiteX0" fmla="*/ 0 w 1285875"/>
                    <a:gd name="connsiteY0" fmla="*/ 504825 h 505061"/>
                    <a:gd name="connsiteX1" fmla="*/ 512590 w 1285875"/>
                    <a:gd name="connsiteY1" fmla="*/ 426525 h 505061"/>
                    <a:gd name="connsiteX2" fmla="*/ 714375 w 1285875"/>
                    <a:gd name="connsiteY2" fmla="*/ 71438 h 505061"/>
                    <a:gd name="connsiteX3" fmla="*/ 1285875 w 1285875"/>
                    <a:gd name="connsiteY3" fmla="*/ 0 h 505061"/>
                    <a:gd name="connsiteX0" fmla="*/ 0 w 1285875"/>
                    <a:gd name="connsiteY0" fmla="*/ 504825 h 505300"/>
                    <a:gd name="connsiteX1" fmla="*/ 512590 w 1285875"/>
                    <a:gd name="connsiteY1" fmla="*/ 434203 h 505300"/>
                    <a:gd name="connsiteX2" fmla="*/ 714375 w 1285875"/>
                    <a:gd name="connsiteY2" fmla="*/ 71438 h 505300"/>
                    <a:gd name="connsiteX3" fmla="*/ 1285875 w 1285875"/>
                    <a:gd name="connsiteY3" fmla="*/ 0 h 505300"/>
                    <a:gd name="connsiteX0" fmla="*/ 0 w 1285875"/>
                    <a:gd name="connsiteY0" fmla="*/ 504825 h 505316"/>
                    <a:gd name="connsiteX1" fmla="*/ 512590 w 1285875"/>
                    <a:gd name="connsiteY1" fmla="*/ 434203 h 505316"/>
                    <a:gd name="connsiteX2" fmla="*/ 770358 w 1285875"/>
                    <a:gd name="connsiteY2" fmla="*/ 69518 h 505316"/>
                    <a:gd name="connsiteX3" fmla="*/ 1285875 w 1285875"/>
                    <a:gd name="connsiteY3" fmla="*/ 0 h 505316"/>
                    <a:gd name="connsiteX0" fmla="*/ 0 w 1285875"/>
                    <a:gd name="connsiteY0" fmla="*/ 506127 h 506618"/>
                    <a:gd name="connsiteX1" fmla="*/ 512590 w 1285875"/>
                    <a:gd name="connsiteY1" fmla="*/ 435505 h 506618"/>
                    <a:gd name="connsiteX2" fmla="*/ 770358 w 1285875"/>
                    <a:gd name="connsiteY2" fmla="*/ 70820 h 506618"/>
                    <a:gd name="connsiteX3" fmla="*/ 1285875 w 1285875"/>
                    <a:gd name="connsiteY3" fmla="*/ 1302 h 506618"/>
                    <a:gd name="connsiteX0" fmla="*/ 0 w 1285875"/>
                    <a:gd name="connsiteY0" fmla="*/ 504825 h 505316"/>
                    <a:gd name="connsiteX1" fmla="*/ 512590 w 1285875"/>
                    <a:gd name="connsiteY1" fmla="*/ 434203 h 505316"/>
                    <a:gd name="connsiteX2" fmla="*/ 770358 w 1285875"/>
                    <a:gd name="connsiteY2" fmla="*/ 69518 h 505316"/>
                    <a:gd name="connsiteX3" fmla="*/ 1285875 w 1285875"/>
                    <a:gd name="connsiteY3" fmla="*/ 0 h 505316"/>
                    <a:gd name="connsiteX0" fmla="*/ 0 w 1285875"/>
                    <a:gd name="connsiteY0" fmla="*/ 505456 h 505947"/>
                    <a:gd name="connsiteX1" fmla="*/ 512590 w 1285875"/>
                    <a:gd name="connsiteY1" fmla="*/ 434834 h 505947"/>
                    <a:gd name="connsiteX2" fmla="*/ 770358 w 1285875"/>
                    <a:gd name="connsiteY2" fmla="*/ 70149 h 505947"/>
                    <a:gd name="connsiteX3" fmla="*/ 1285875 w 1285875"/>
                    <a:gd name="connsiteY3" fmla="*/ 631 h 505947"/>
                    <a:gd name="connsiteX0" fmla="*/ 0 w 1285875"/>
                    <a:gd name="connsiteY0" fmla="*/ 505456 h 505457"/>
                    <a:gd name="connsiteX1" fmla="*/ 512590 w 1285875"/>
                    <a:gd name="connsiteY1" fmla="*/ 434834 h 505457"/>
                    <a:gd name="connsiteX2" fmla="*/ 770358 w 1285875"/>
                    <a:gd name="connsiteY2" fmla="*/ 70149 h 505457"/>
                    <a:gd name="connsiteX3" fmla="*/ 1285875 w 1285875"/>
                    <a:gd name="connsiteY3" fmla="*/ 631 h 505457"/>
                    <a:gd name="connsiteX0" fmla="*/ 0 w 1280786"/>
                    <a:gd name="connsiteY0" fmla="*/ 462622 h 462623"/>
                    <a:gd name="connsiteX1" fmla="*/ 512590 w 1280786"/>
                    <a:gd name="connsiteY1" fmla="*/ 392000 h 462623"/>
                    <a:gd name="connsiteX2" fmla="*/ 770358 w 1280786"/>
                    <a:gd name="connsiteY2" fmla="*/ 27315 h 462623"/>
                    <a:gd name="connsiteX3" fmla="*/ 1280786 w 1280786"/>
                    <a:gd name="connsiteY3" fmla="*/ 27859 h 462623"/>
                    <a:gd name="connsiteX0" fmla="*/ 0 w 1280786"/>
                    <a:gd name="connsiteY0" fmla="*/ 434973 h 434973"/>
                    <a:gd name="connsiteX1" fmla="*/ 512590 w 1280786"/>
                    <a:gd name="connsiteY1" fmla="*/ 364351 h 434973"/>
                    <a:gd name="connsiteX2" fmla="*/ 772054 w 1280786"/>
                    <a:gd name="connsiteY2" fmla="*/ 72606 h 434973"/>
                    <a:gd name="connsiteX3" fmla="*/ 1280786 w 1280786"/>
                    <a:gd name="connsiteY3" fmla="*/ 210 h 434973"/>
                    <a:gd name="connsiteX0" fmla="*/ 0 w 1280786"/>
                    <a:gd name="connsiteY0" fmla="*/ 435152 h 435152"/>
                    <a:gd name="connsiteX1" fmla="*/ 512590 w 1280786"/>
                    <a:gd name="connsiteY1" fmla="*/ 364530 h 435152"/>
                    <a:gd name="connsiteX2" fmla="*/ 772054 w 1280786"/>
                    <a:gd name="connsiteY2" fmla="*/ 72785 h 435152"/>
                    <a:gd name="connsiteX3" fmla="*/ 1280786 w 1280786"/>
                    <a:gd name="connsiteY3" fmla="*/ 389 h 435152"/>
                    <a:gd name="connsiteX0" fmla="*/ 0 w 1280786"/>
                    <a:gd name="connsiteY0" fmla="*/ 434767 h 434767"/>
                    <a:gd name="connsiteX1" fmla="*/ 512590 w 1280786"/>
                    <a:gd name="connsiteY1" fmla="*/ 364145 h 434767"/>
                    <a:gd name="connsiteX2" fmla="*/ 772054 w 1280786"/>
                    <a:gd name="connsiteY2" fmla="*/ 72400 h 434767"/>
                    <a:gd name="connsiteX3" fmla="*/ 1280786 w 1280786"/>
                    <a:gd name="connsiteY3" fmla="*/ 4 h 434767"/>
                    <a:gd name="connsiteX0" fmla="*/ 0 w 1280786"/>
                    <a:gd name="connsiteY0" fmla="*/ 434767 h 434767"/>
                    <a:gd name="connsiteX1" fmla="*/ 512590 w 1280786"/>
                    <a:gd name="connsiteY1" fmla="*/ 364145 h 434767"/>
                    <a:gd name="connsiteX2" fmla="*/ 772054 w 1280786"/>
                    <a:gd name="connsiteY2" fmla="*/ 72400 h 434767"/>
                    <a:gd name="connsiteX3" fmla="*/ 1280786 w 1280786"/>
                    <a:gd name="connsiteY3" fmla="*/ 4 h 434767"/>
                    <a:gd name="connsiteX0" fmla="*/ 0 w 1361719"/>
                    <a:gd name="connsiteY0" fmla="*/ 434767 h 434767"/>
                    <a:gd name="connsiteX1" fmla="*/ 512590 w 1361719"/>
                    <a:gd name="connsiteY1" fmla="*/ 364145 h 434767"/>
                    <a:gd name="connsiteX2" fmla="*/ 772054 w 1361719"/>
                    <a:gd name="connsiteY2" fmla="*/ 72400 h 434767"/>
                    <a:gd name="connsiteX3" fmla="*/ 1361719 w 1361719"/>
                    <a:gd name="connsiteY3" fmla="*/ 3 h 434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61719" h="434767">
                      <a:moveTo>
                        <a:pt x="0" y="434767"/>
                      </a:moveTo>
                      <a:cubicBezTo>
                        <a:pt x="258613" y="434739"/>
                        <a:pt x="383914" y="424540"/>
                        <a:pt x="512590" y="364145"/>
                      </a:cubicBezTo>
                      <a:cubicBezTo>
                        <a:pt x="641266" y="303751"/>
                        <a:pt x="644021" y="133090"/>
                        <a:pt x="772054" y="72400"/>
                      </a:cubicBezTo>
                      <a:cubicBezTo>
                        <a:pt x="900087" y="11710"/>
                        <a:pt x="1104405" y="-236"/>
                        <a:pt x="1361719" y="3"/>
                      </a:cubicBez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3" name="Retângulo 22"/>
              <p:cNvSpPr/>
              <p:nvPr/>
            </p:nvSpPr>
            <p:spPr>
              <a:xfrm>
                <a:off x="6274585" y="771550"/>
                <a:ext cx="681654" cy="68243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tângulo 23"/>
                <p:cNvSpPr/>
                <p:nvPr/>
              </p:nvSpPr>
              <p:spPr>
                <a:xfrm>
                  <a:off x="7702459" y="2177473"/>
                  <a:ext cx="681654" cy="682430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</m:oMath>
                    </m:oMathPara>
                  </a14:m>
                  <a:endParaRPr lang="pt-BR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tângulo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2459" y="2177473"/>
                  <a:ext cx="681654" cy="68243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Conector de seta reta 25"/>
            <p:cNvCxnSpPr>
              <a:stCxn id="23" idx="3"/>
              <a:endCxn id="24" idx="1"/>
            </p:cNvCxnSpPr>
            <p:nvPr/>
          </p:nvCxnSpPr>
          <p:spPr>
            <a:xfrm>
              <a:off x="7239960" y="2518688"/>
              <a:ext cx="4624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tângulo 28"/>
                <p:cNvSpPr/>
                <p:nvPr/>
              </p:nvSpPr>
              <p:spPr>
                <a:xfrm>
                  <a:off x="7283497" y="2210845"/>
                  <a:ext cx="33214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sz="1400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29" name="Retângulo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497" y="2210845"/>
                  <a:ext cx="332142" cy="3077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3922" r="-185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ector de seta reta 29"/>
            <p:cNvCxnSpPr>
              <a:stCxn id="24" idx="3"/>
            </p:cNvCxnSpPr>
            <p:nvPr/>
          </p:nvCxnSpPr>
          <p:spPr>
            <a:xfrm>
              <a:off x="8384113" y="2518688"/>
              <a:ext cx="4624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tângulo 33"/>
                <p:cNvSpPr/>
                <p:nvPr/>
              </p:nvSpPr>
              <p:spPr>
                <a:xfrm>
                  <a:off x="8384114" y="2210911"/>
                  <a:ext cx="57606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1400" i="1">
                            <a:latin typeface="Cambria Math"/>
                          </a:rPr>
                          <m:t>𝐿</m:t>
                        </m:r>
                        <m:d>
                          <m:dPr>
                            <m:ctrlPr>
                              <a:rPr lang="pt-BR" sz="1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pt-BR" sz="1400" b="1" i="1">
                                <a:latin typeface="Cambria Math"/>
                              </a:rPr>
                              <m:t>𝒚</m:t>
                            </m:r>
                            <m:r>
                              <a:rPr lang="pt-BR" sz="1400" i="1">
                                <a:latin typeface="Cambria Math"/>
                              </a:rPr>
                              <m:t>, </m:t>
                            </m:r>
                            <m:acc>
                              <m:accPr>
                                <m:chr m:val="̂"/>
                                <m:ctrlPr>
                                  <a:rPr lang="pt-BR" sz="1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pt-BR" sz="1400" b="1" i="1">
                                    <a:latin typeface="Cambria Math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34" name="Retângulo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4114" y="2210911"/>
                  <a:ext cx="576064" cy="30777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3922" r="-5684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onector de seta reta 34"/>
            <p:cNvCxnSpPr>
              <a:endCxn id="24" idx="2"/>
            </p:cNvCxnSpPr>
            <p:nvPr/>
          </p:nvCxnSpPr>
          <p:spPr>
            <a:xfrm flipV="1">
              <a:off x="8043286" y="2859903"/>
              <a:ext cx="0" cy="51738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tângulo 38"/>
                <p:cNvSpPr/>
                <p:nvPr/>
              </p:nvSpPr>
              <p:spPr>
                <a:xfrm>
                  <a:off x="8043286" y="293392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9" name="Retângulo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3286" y="2933928"/>
                  <a:ext cx="375423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Retângulo 40"/>
            <p:cNvSpPr/>
            <p:nvPr/>
          </p:nvSpPr>
          <p:spPr>
            <a:xfrm>
              <a:off x="5830373" y="1995686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5830373" y="2283758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5686357" y="2571830"/>
              <a:ext cx="469820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...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5830373" y="2859903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6" name="Conector de seta reta 45"/>
            <p:cNvCxnSpPr>
              <a:stCxn id="41" idx="3"/>
              <a:endCxn id="56" idx="1"/>
            </p:cNvCxnSpPr>
            <p:nvPr/>
          </p:nvCxnSpPr>
          <p:spPr>
            <a:xfrm>
              <a:off x="6012160" y="2086580"/>
              <a:ext cx="546146" cy="36219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/>
            <p:cNvCxnSpPr>
              <a:stCxn id="42" idx="3"/>
              <a:endCxn id="23" idx="1"/>
            </p:cNvCxnSpPr>
            <p:nvPr/>
          </p:nvCxnSpPr>
          <p:spPr>
            <a:xfrm>
              <a:off x="6012160" y="2374652"/>
              <a:ext cx="546146" cy="14403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>
              <a:stCxn id="44" idx="3"/>
              <a:endCxn id="57" idx="1"/>
            </p:cNvCxnSpPr>
            <p:nvPr/>
          </p:nvCxnSpPr>
          <p:spPr>
            <a:xfrm flipV="1">
              <a:off x="6012160" y="2618423"/>
              <a:ext cx="546146" cy="33237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tângulo 55"/>
            <p:cNvSpPr/>
            <p:nvPr/>
          </p:nvSpPr>
          <p:spPr>
            <a:xfrm>
              <a:off x="6558306" y="2358337"/>
              <a:ext cx="181787" cy="1808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6558306" y="2537929"/>
              <a:ext cx="181787" cy="1609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9" name="Grupo 98"/>
          <p:cNvGrpSpPr/>
          <p:nvPr/>
        </p:nvGrpSpPr>
        <p:grpSpPr>
          <a:xfrm>
            <a:off x="5919111" y="681125"/>
            <a:ext cx="2808312" cy="941638"/>
            <a:chOff x="6058644" y="681125"/>
            <a:chExt cx="2808312" cy="941638"/>
          </a:xfrm>
        </p:grpSpPr>
        <p:sp>
          <p:nvSpPr>
            <p:cNvPr id="66" name="Triângulo isósceles 65"/>
            <p:cNvSpPr/>
            <p:nvPr/>
          </p:nvSpPr>
          <p:spPr>
            <a:xfrm rot="10800000" flipH="1" flipV="1">
              <a:off x="6899972" y="699542"/>
              <a:ext cx="51312" cy="38484"/>
            </a:xfrm>
            <a:prstGeom prst="triangl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67" name="Triângulo isósceles 66"/>
            <p:cNvSpPr/>
            <p:nvPr/>
          </p:nvSpPr>
          <p:spPr>
            <a:xfrm rot="5400000" flipH="1">
              <a:off x="7241547" y="1041403"/>
              <a:ext cx="51312" cy="38484"/>
            </a:xfrm>
            <a:prstGeom prst="triangl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68" name="Conector reto 67"/>
            <p:cNvCxnSpPr>
              <a:endCxn id="66" idx="3"/>
            </p:cNvCxnSpPr>
            <p:nvPr/>
          </p:nvCxnSpPr>
          <p:spPr>
            <a:xfrm flipV="1">
              <a:off x="6925492" y="738026"/>
              <a:ext cx="136" cy="6439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>
              <a:stCxn id="67" idx="3"/>
            </p:cNvCxnSpPr>
            <p:nvPr/>
          </p:nvCxnSpPr>
          <p:spPr>
            <a:xfrm flipH="1">
              <a:off x="6604791" y="1060645"/>
              <a:ext cx="643170" cy="6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orma livre 69"/>
            <p:cNvSpPr/>
            <p:nvPr/>
          </p:nvSpPr>
          <p:spPr>
            <a:xfrm>
              <a:off x="6604791" y="801528"/>
              <a:ext cx="681105" cy="258812"/>
            </a:xfrm>
            <a:custGeom>
              <a:avLst/>
              <a:gdLst>
                <a:gd name="connsiteX0" fmla="*/ 0 w 1290638"/>
                <a:gd name="connsiteY0" fmla="*/ 476250 h 518901"/>
                <a:gd name="connsiteX1" fmla="*/ 471488 w 1290638"/>
                <a:gd name="connsiteY1" fmla="*/ 481013 h 518901"/>
                <a:gd name="connsiteX2" fmla="*/ 719138 w 1290638"/>
                <a:gd name="connsiteY2" fmla="*/ 71438 h 518901"/>
                <a:gd name="connsiteX3" fmla="*/ 1290638 w 1290638"/>
                <a:gd name="connsiteY3" fmla="*/ 0 h 518901"/>
                <a:gd name="connsiteX0" fmla="*/ 0 w 1285875"/>
                <a:gd name="connsiteY0" fmla="*/ 504825 h 533664"/>
                <a:gd name="connsiteX1" fmla="*/ 466725 w 1285875"/>
                <a:gd name="connsiteY1" fmla="*/ 481013 h 533664"/>
                <a:gd name="connsiteX2" fmla="*/ 714375 w 1285875"/>
                <a:gd name="connsiteY2" fmla="*/ 71438 h 533664"/>
                <a:gd name="connsiteX3" fmla="*/ 1285875 w 1285875"/>
                <a:gd name="connsiteY3" fmla="*/ 0 h 533664"/>
                <a:gd name="connsiteX0" fmla="*/ 0 w 1285875"/>
                <a:gd name="connsiteY0" fmla="*/ 504825 h 518661"/>
                <a:gd name="connsiteX1" fmla="*/ 466725 w 1285875"/>
                <a:gd name="connsiteY1" fmla="*/ 481013 h 518661"/>
                <a:gd name="connsiteX2" fmla="*/ 714375 w 1285875"/>
                <a:gd name="connsiteY2" fmla="*/ 71438 h 518661"/>
                <a:gd name="connsiteX3" fmla="*/ 1285875 w 1285875"/>
                <a:gd name="connsiteY3" fmla="*/ 0 h 518661"/>
                <a:gd name="connsiteX0" fmla="*/ 0 w 1285875"/>
                <a:gd name="connsiteY0" fmla="*/ 504825 h 504825"/>
                <a:gd name="connsiteX1" fmla="*/ 490537 w 1285875"/>
                <a:gd name="connsiteY1" fmla="*/ 452438 h 504825"/>
                <a:gd name="connsiteX2" fmla="*/ 714375 w 1285875"/>
                <a:gd name="connsiteY2" fmla="*/ 71438 h 504825"/>
                <a:gd name="connsiteX3" fmla="*/ 1285875 w 1285875"/>
                <a:gd name="connsiteY3" fmla="*/ 0 h 504825"/>
                <a:gd name="connsiteX0" fmla="*/ 0 w 1285875"/>
                <a:gd name="connsiteY0" fmla="*/ 504825 h 504825"/>
                <a:gd name="connsiteX1" fmla="*/ 512590 w 1285875"/>
                <a:gd name="connsiteY1" fmla="*/ 426525 h 504825"/>
                <a:gd name="connsiteX2" fmla="*/ 714375 w 1285875"/>
                <a:gd name="connsiteY2" fmla="*/ 71438 h 504825"/>
                <a:gd name="connsiteX3" fmla="*/ 1285875 w 1285875"/>
                <a:gd name="connsiteY3" fmla="*/ 0 h 504825"/>
                <a:gd name="connsiteX0" fmla="*/ 0 w 1285875"/>
                <a:gd name="connsiteY0" fmla="*/ 504825 h 505061"/>
                <a:gd name="connsiteX1" fmla="*/ 512590 w 1285875"/>
                <a:gd name="connsiteY1" fmla="*/ 426525 h 505061"/>
                <a:gd name="connsiteX2" fmla="*/ 714375 w 1285875"/>
                <a:gd name="connsiteY2" fmla="*/ 71438 h 505061"/>
                <a:gd name="connsiteX3" fmla="*/ 1285875 w 1285875"/>
                <a:gd name="connsiteY3" fmla="*/ 0 h 505061"/>
                <a:gd name="connsiteX0" fmla="*/ 0 w 1285875"/>
                <a:gd name="connsiteY0" fmla="*/ 504825 h 505300"/>
                <a:gd name="connsiteX1" fmla="*/ 512590 w 1285875"/>
                <a:gd name="connsiteY1" fmla="*/ 434203 h 505300"/>
                <a:gd name="connsiteX2" fmla="*/ 714375 w 1285875"/>
                <a:gd name="connsiteY2" fmla="*/ 71438 h 505300"/>
                <a:gd name="connsiteX3" fmla="*/ 1285875 w 1285875"/>
                <a:gd name="connsiteY3" fmla="*/ 0 h 505300"/>
                <a:gd name="connsiteX0" fmla="*/ 0 w 1285875"/>
                <a:gd name="connsiteY0" fmla="*/ 504825 h 505316"/>
                <a:gd name="connsiteX1" fmla="*/ 512590 w 1285875"/>
                <a:gd name="connsiteY1" fmla="*/ 434203 h 505316"/>
                <a:gd name="connsiteX2" fmla="*/ 770358 w 1285875"/>
                <a:gd name="connsiteY2" fmla="*/ 69518 h 505316"/>
                <a:gd name="connsiteX3" fmla="*/ 1285875 w 1285875"/>
                <a:gd name="connsiteY3" fmla="*/ 0 h 505316"/>
                <a:gd name="connsiteX0" fmla="*/ 0 w 1285875"/>
                <a:gd name="connsiteY0" fmla="*/ 506127 h 506618"/>
                <a:gd name="connsiteX1" fmla="*/ 512590 w 1285875"/>
                <a:gd name="connsiteY1" fmla="*/ 435505 h 506618"/>
                <a:gd name="connsiteX2" fmla="*/ 770358 w 1285875"/>
                <a:gd name="connsiteY2" fmla="*/ 70820 h 506618"/>
                <a:gd name="connsiteX3" fmla="*/ 1285875 w 1285875"/>
                <a:gd name="connsiteY3" fmla="*/ 1302 h 506618"/>
                <a:gd name="connsiteX0" fmla="*/ 0 w 1285875"/>
                <a:gd name="connsiteY0" fmla="*/ 504825 h 505316"/>
                <a:gd name="connsiteX1" fmla="*/ 512590 w 1285875"/>
                <a:gd name="connsiteY1" fmla="*/ 434203 h 505316"/>
                <a:gd name="connsiteX2" fmla="*/ 770358 w 1285875"/>
                <a:gd name="connsiteY2" fmla="*/ 69518 h 505316"/>
                <a:gd name="connsiteX3" fmla="*/ 1285875 w 1285875"/>
                <a:gd name="connsiteY3" fmla="*/ 0 h 505316"/>
                <a:gd name="connsiteX0" fmla="*/ 0 w 1285875"/>
                <a:gd name="connsiteY0" fmla="*/ 505456 h 505947"/>
                <a:gd name="connsiteX1" fmla="*/ 512590 w 1285875"/>
                <a:gd name="connsiteY1" fmla="*/ 434834 h 505947"/>
                <a:gd name="connsiteX2" fmla="*/ 770358 w 1285875"/>
                <a:gd name="connsiteY2" fmla="*/ 70149 h 505947"/>
                <a:gd name="connsiteX3" fmla="*/ 1285875 w 1285875"/>
                <a:gd name="connsiteY3" fmla="*/ 631 h 505947"/>
                <a:gd name="connsiteX0" fmla="*/ 0 w 1285875"/>
                <a:gd name="connsiteY0" fmla="*/ 505456 h 505457"/>
                <a:gd name="connsiteX1" fmla="*/ 512590 w 1285875"/>
                <a:gd name="connsiteY1" fmla="*/ 434834 h 505457"/>
                <a:gd name="connsiteX2" fmla="*/ 770358 w 1285875"/>
                <a:gd name="connsiteY2" fmla="*/ 70149 h 505457"/>
                <a:gd name="connsiteX3" fmla="*/ 1285875 w 1285875"/>
                <a:gd name="connsiteY3" fmla="*/ 631 h 505457"/>
                <a:gd name="connsiteX0" fmla="*/ 0 w 1280786"/>
                <a:gd name="connsiteY0" fmla="*/ 462622 h 462623"/>
                <a:gd name="connsiteX1" fmla="*/ 512590 w 1280786"/>
                <a:gd name="connsiteY1" fmla="*/ 392000 h 462623"/>
                <a:gd name="connsiteX2" fmla="*/ 770358 w 1280786"/>
                <a:gd name="connsiteY2" fmla="*/ 27315 h 462623"/>
                <a:gd name="connsiteX3" fmla="*/ 1280786 w 1280786"/>
                <a:gd name="connsiteY3" fmla="*/ 27859 h 462623"/>
                <a:gd name="connsiteX0" fmla="*/ 0 w 1280786"/>
                <a:gd name="connsiteY0" fmla="*/ 434973 h 434973"/>
                <a:gd name="connsiteX1" fmla="*/ 512590 w 1280786"/>
                <a:gd name="connsiteY1" fmla="*/ 364351 h 434973"/>
                <a:gd name="connsiteX2" fmla="*/ 772054 w 1280786"/>
                <a:gd name="connsiteY2" fmla="*/ 72606 h 434973"/>
                <a:gd name="connsiteX3" fmla="*/ 1280786 w 1280786"/>
                <a:gd name="connsiteY3" fmla="*/ 210 h 434973"/>
                <a:gd name="connsiteX0" fmla="*/ 0 w 1280786"/>
                <a:gd name="connsiteY0" fmla="*/ 435152 h 435152"/>
                <a:gd name="connsiteX1" fmla="*/ 512590 w 1280786"/>
                <a:gd name="connsiteY1" fmla="*/ 364530 h 435152"/>
                <a:gd name="connsiteX2" fmla="*/ 772054 w 1280786"/>
                <a:gd name="connsiteY2" fmla="*/ 72785 h 435152"/>
                <a:gd name="connsiteX3" fmla="*/ 1280786 w 1280786"/>
                <a:gd name="connsiteY3" fmla="*/ 389 h 435152"/>
                <a:gd name="connsiteX0" fmla="*/ 0 w 1280786"/>
                <a:gd name="connsiteY0" fmla="*/ 434767 h 434767"/>
                <a:gd name="connsiteX1" fmla="*/ 512590 w 1280786"/>
                <a:gd name="connsiteY1" fmla="*/ 364145 h 434767"/>
                <a:gd name="connsiteX2" fmla="*/ 772054 w 1280786"/>
                <a:gd name="connsiteY2" fmla="*/ 72400 h 434767"/>
                <a:gd name="connsiteX3" fmla="*/ 1280786 w 1280786"/>
                <a:gd name="connsiteY3" fmla="*/ 4 h 434767"/>
                <a:gd name="connsiteX0" fmla="*/ 0 w 1280786"/>
                <a:gd name="connsiteY0" fmla="*/ 434767 h 434767"/>
                <a:gd name="connsiteX1" fmla="*/ 512590 w 1280786"/>
                <a:gd name="connsiteY1" fmla="*/ 364145 h 434767"/>
                <a:gd name="connsiteX2" fmla="*/ 772054 w 1280786"/>
                <a:gd name="connsiteY2" fmla="*/ 72400 h 434767"/>
                <a:gd name="connsiteX3" fmla="*/ 1280786 w 1280786"/>
                <a:gd name="connsiteY3" fmla="*/ 4 h 434767"/>
                <a:gd name="connsiteX0" fmla="*/ 0 w 1361719"/>
                <a:gd name="connsiteY0" fmla="*/ 434767 h 434767"/>
                <a:gd name="connsiteX1" fmla="*/ 512590 w 1361719"/>
                <a:gd name="connsiteY1" fmla="*/ 364145 h 434767"/>
                <a:gd name="connsiteX2" fmla="*/ 772054 w 1361719"/>
                <a:gd name="connsiteY2" fmla="*/ 72400 h 434767"/>
                <a:gd name="connsiteX3" fmla="*/ 1361719 w 1361719"/>
                <a:gd name="connsiteY3" fmla="*/ 3 h 43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719" h="434767">
                  <a:moveTo>
                    <a:pt x="0" y="434767"/>
                  </a:moveTo>
                  <a:cubicBezTo>
                    <a:pt x="258613" y="434739"/>
                    <a:pt x="383914" y="424540"/>
                    <a:pt x="512590" y="364145"/>
                  </a:cubicBezTo>
                  <a:cubicBezTo>
                    <a:pt x="641266" y="303751"/>
                    <a:pt x="644021" y="133090"/>
                    <a:pt x="772054" y="72400"/>
                  </a:cubicBezTo>
                  <a:cubicBezTo>
                    <a:pt x="900087" y="11710"/>
                    <a:pt x="1104405" y="-236"/>
                    <a:pt x="1361719" y="3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/>
            <p:cNvSpPr/>
            <p:nvPr/>
          </p:nvSpPr>
          <p:spPr>
            <a:xfrm>
              <a:off x="6604791" y="699542"/>
              <a:ext cx="681654" cy="6824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>
              <a:off x="6604791" y="880406"/>
              <a:ext cx="181787" cy="1808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6604791" y="1059998"/>
              <a:ext cx="181787" cy="1609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Triângulo isósceles 75"/>
            <p:cNvSpPr/>
            <p:nvPr/>
          </p:nvSpPr>
          <p:spPr>
            <a:xfrm rot="10800000" flipH="1" flipV="1">
              <a:off x="8268476" y="699542"/>
              <a:ext cx="51312" cy="38484"/>
            </a:xfrm>
            <a:prstGeom prst="triangl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7" name="Triângulo isósceles 76"/>
            <p:cNvSpPr/>
            <p:nvPr/>
          </p:nvSpPr>
          <p:spPr>
            <a:xfrm rot="5400000" flipH="1">
              <a:off x="8610051" y="1041403"/>
              <a:ext cx="51312" cy="38484"/>
            </a:xfrm>
            <a:prstGeom prst="triangl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78" name="Conector reto 77"/>
            <p:cNvCxnSpPr>
              <a:endCxn id="76" idx="3"/>
            </p:cNvCxnSpPr>
            <p:nvPr/>
          </p:nvCxnSpPr>
          <p:spPr>
            <a:xfrm flipV="1">
              <a:off x="8293996" y="738026"/>
              <a:ext cx="136" cy="6439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/>
            <p:cNvCxnSpPr>
              <a:stCxn id="77" idx="3"/>
            </p:cNvCxnSpPr>
            <p:nvPr/>
          </p:nvCxnSpPr>
          <p:spPr>
            <a:xfrm flipH="1">
              <a:off x="7973295" y="1060645"/>
              <a:ext cx="643170" cy="6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Forma livre 79"/>
            <p:cNvSpPr/>
            <p:nvPr/>
          </p:nvSpPr>
          <p:spPr>
            <a:xfrm>
              <a:off x="7973295" y="801528"/>
              <a:ext cx="681105" cy="506572"/>
            </a:xfrm>
            <a:custGeom>
              <a:avLst/>
              <a:gdLst>
                <a:gd name="connsiteX0" fmla="*/ 0 w 1290638"/>
                <a:gd name="connsiteY0" fmla="*/ 476250 h 518901"/>
                <a:gd name="connsiteX1" fmla="*/ 471488 w 1290638"/>
                <a:gd name="connsiteY1" fmla="*/ 481013 h 518901"/>
                <a:gd name="connsiteX2" fmla="*/ 719138 w 1290638"/>
                <a:gd name="connsiteY2" fmla="*/ 71438 h 518901"/>
                <a:gd name="connsiteX3" fmla="*/ 1290638 w 1290638"/>
                <a:gd name="connsiteY3" fmla="*/ 0 h 518901"/>
                <a:gd name="connsiteX0" fmla="*/ 0 w 1285875"/>
                <a:gd name="connsiteY0" fmla="*/ 504825 h 533664"/>
                <a:gd name="connsiteX1" fmla="*/ 466725 w 1285875"/>
                <a:gd name="connsiteY1" fmla="*/ 481013 h 533664"/>
                <a:gd name="connsiteX2" fmla="*/ 714375 w 1285875"/>
                <a:gd name="connsiteY2" fmla="*/ 71438 h 533664"/>
                <a:gd name="connsiteX3" fmla="*/ 1285875 w 1285875"/>
                <a:gd name="connsiteY3" fmla="*/ 0 h 533664"/>
                <a:gd name="connsiteX0" fmla="*/ 0 w 1285875"/>
                <a:gd name="connsiteY0" fmla="*/ 504825 h 518661"/>
                <a:gd name="connsiteX1" fmla="*/ 466725 w 1285875"/>
                <a:gd name="connsiteY1" fmla="*/ 481013 h 518661"/>
                <a:gd name="connsiteX2" fmla="*/ 714375 w 1285875"/>
                <a:gd name="connsiteY2" fmla="*/ 71438 h 518661"/>
                <a:gd name="connsiteX3" fmla="*/ 1285875 w 1285875"/>
                <a:gd name="connsiteY3" fmla="*/ 0 h 518661"/>
                <a:gd name="connsiteX0" fmla="*/ 0 w 1285875"/>
                <a:gd name="connsiteY0" fmla="*/ 504825 h 504825"/>
                <a:gd name="connsiteX1" fmla="*/ 490537 w 1285875"/>
                <a:gd name="connsiteY1" fmla="*/ 452438 h 504825"/>
                <a:gd name="connsiteX2" fmla="*/ 714375 w 1285875"/>
                <a:gd name="connsiteY2" fmla="*/ 71438 h 504825"/>
                <a:gd name="connsiteX3" fmla="*/ 1285875 w 1285875"/>
                <a:gd name="connsiteY3" fmla="*/ 0 h 504825"/>
                <a:gd name="connsiteX0" fmla="*/ 0 w 1285875"/>
                <a:gd name="connsiteY0" fmla="*/ 504825 h 504825"/>
                <a:gd name="connsiteX1" fmla="*/ 512590 w 1285875"/>
                <a:gd name="connsiteY1" fmla="*/ 426525 h 504825"/>
                <a:gd name="connsiteX2" fmla="*/ 714375 w 1285875"/>
                <a:gd name="connsiteY2" fmla="*/ 71438 h 504825"/>
                <a:gd name="connsiteX3" fmla="*/ 1285875 w 1285875"/>
                <a:gd name="connsiteY3" fmla="*/ 0 h 504825"/>
                <a:gd name="connsiteX0" fmla="*/ 0 w 1285875"/>
                <a:gd name="connsiteY0" fmla="*/ 504825 h 505061"/>
                <a:gd name="connsiteX1" fmla="*/ 512590 w 1285875"/>
                <a:gd name="connsiteY1" fmla="*/ 426525 h 505061"/>
                <a:gd name="connsiteX2" fmla="*/ 714375 w 1285875"/>
                <a:gd name="connsiteY2" fmla="*/ 71438 h 505061"/>
                <a:gd name="connsiteX3" fmla="*/ 1285875 w 1285875"/>
                <a:gd name="connsiteY3" fmla="*/ 0 h 505061"/>
                <a:gd name="connsiteX0" fmla="*/ 0 w 1285875"/>
                <a:gd name="connsiteY0" fmla="*/ 504825 h 505300"/>
                <a:gd name="connsiteX1" fmla="*/ 512590 w 1285875"/>
                <a:gd name="connsiteY1" fmla="*/ 434203 h 505300"/>
                <a:gd name="connsiteX2" fmla="*/ 714375 w 1285875"/>
                <a:gd name="connsiteY2" fmla="*/ 71438 h 505300"/>
                <a:gd name="connsiteX3" fmla="*/ 1285875 w 1285875"/>
                <a:gd name="connsiteY3" fmla="*/ 0 h 505300"/>
                <a:gd name="connsiteX0" fmla="*/ 0 w 1285875"/>
                <a:gd name="connsiteY0" fmla="*/ 504825 h 505316"/>
                <a:gd name="connsiteX1" fmla="*/ 512590 w 1285875"/>
                <a:gd name="connsiteY1" fmla="*/ 434203 h 505316"/>
                <a:gd name="connsiteX2" fmla="*/ 770358 w 1285875"/>
                <a:gd name="connsiteY2" fmla="*/ 69518 h 505316"/>
                <a:gd name="connsiteX3" fmla="*/ 1285875 w 1285875"/>
                <a:gd name="connsiteY3" fmla="*/ 0 h 505316"/>
                <a:gd name="connsiteX0" fmla="*/ 0 w 1285875"/>
                <a:gd name="connsiteY0" fmla="*/ 506127 h 506618"/>
                <a:gd name="connsiteX1" fmla="*/ 512590 w 1285875"/>
                <a:gd name="connsiteY1" fmla="*/ 435505 h 506618"/>
                <a:gd name="connsiteX2" fmla="*/ 770358 w 1285875"/>
                <a:gd name="connsiteY2" fmla="*/ 70820 h 506618"/>
                <a:gd name="connsiteX3" fmla="*/ 1285875 w 1285875"/>
                <a:gd name="connsiteY3" fmla="*/ 1302 h 506618"/>
                <a:gd name="connsiteX0" fmla="*/ 0 w 1285875"/>
                <a:gd name="connsiteY0" fmla="*/ 504825 h 505316"/>
                <a:gd name="connsiteX1" fmla="*/ 512590 w 1285875"/>
                <a:gd name="connsiteY1" fmla="*/ 434203 h 505316"/>
                <a:gd name="connsiteX2" fmla="*/ 770358 w 1285875"/>
                <a:gd name="connsiteY2" fmla="*/ 69518 h 505316"/>
                <a:gd name="connsiteX3" fmla="*/ 1285875 w 1285875"/>
                <a:gd name="connsiteY3" fmla="*/ 0 h 505316"/>
                <a:gd name="connsiteX0" fmla="*/ 0 w 1285875"/>
                <a:gd name="connsiteY0" fmla="*/ 505456 h 505947"/>
                <a:gd name="connsiteX1" fmla="*/ 512590 w 1285875"/>
                <a:gd name="connsiteY1" fmla="*/ 434834 h 505947"/>
                <a:gd name="connsiteX2" fmla="*/ 770358 w 1285875"/>
                <a:gd name="connsiteY2" fmla="*/ 70149 h 505947"/>
                <a:gd name="connsiteX3" fmla="*/ 1285875 w 1285875"/>
                <a:gd name="connsiteY3" fmla="*/ 631 h 505947"/>
                <a:gd name="connsiteX0" fmla="*/ 0 w 1285875"/>
                <a:gd name="connsiteY0" fmla="*/ 505456 h 505457"/>
                <a:gd name="connsiteX1" fmla="*/ 512590 w 1285875"/>
                <a:gd name="connsiteY1" fmla="*/ 434834 h 505457"/>
                <a:gd name="connsiteX2" fmla="*/ 770358 w 1285875"/>
                <a:gd name="connsiteY2" fmla="*/ 70149 h 505457"/>
                <a:gd name="connsiteX3" fmla="*/ 1285875 w 1285875"/>
                <a:gd name="connsiteY3" fmla="*/ 631 h 505457"/>
                <a:gd name="connsiteX0" fmla="*/ 0 w 1280786"/>
                <a:gd name="connsiteY0" fmla="*/ 462622 h 462623"/>
                <a:gd name="connsiteX1" fmla="*/ 512590 w 1280786"/>
                <a:gd name="connsiteY1" fmla="*/ 392000 h 462623"/>
                <a:gd name="connsiteX2" fmla="*/ 770358 w 1280786"/>
                <a:gd name="connsiteY2" fmla="*/ 27315 h 462623"/>
                <a:gd name="connsiteX3" fmla="*/ 1280786 w 1280786"/>
                <a:gd name="connsiteY3" fmla="*/ 27859 h 462623"/>
                <a:gd name="connsiteX0" fmla="*/ 0 w 1280786"/>
                <a:gd name="connsiteY0" fmla="*/ 434973 h 434973"/>
                <a:gd name="connsiteX1" fmla="*/ 512590 w 1280786"/>
                <a:gd name="connsiteY1" fmla="*/ 364351 h 434973"/>
                <a:gd name="connsiteX2" fmla="*/ 772054 w 1280786"/>
                <a:gd name="connsiteY2" fmla="*/ 72606 h 434973"/>
                <a:gd name="connsiteX3" fmla="*/ 1280786 w 1280786"/>
                <a:gd name="connsiteY3" fmla="*/ 210 h 434973"/>
                <a:gd name="connsiteX0" fmla="*/ 0 w 1280786"/>
                <a:gd name="connsiteY0" fmla="*/ 435152 h 435152"/>
                <a:gd name="connsiteX1" fmla="*/ 512590 w 1280786"/>
                <a:gd name="connsiteY1" fmla="*/ 364530 h 435152"/>
                <a:gd name="connsiteX2" fmla="*/ 772054 w 1280786"/>
                <a:gd name="connsiteY2" fmla="*/ 72785 h 435152"/>
                <a:gd name="connsiteX3" fmla="*/ 1280786 w 1280786"/>
                <a:gd name="connsiteY3" fmla="*/ 389 h 435152"/>
                <a:gd name="connsiteX0" fmla="*/ 0 w 1280786"/>
                <a:gd name="connsiteY0" fmla="*/ 434767 h 434767"/>
                <a:gd name="connsiteX1" fmla="*/ 512590 w 1280786"/>
                <a:gd name="connsiteY1" fmla="*/ 364145 h 434767"/>
                <a:gd name="connsiteX2" fmla="*/ 772054 w 1280786"/>
                <a:gd name="connsiteY2" fmla="*/ 72400 h 434767"/>
                <a:gd name="connsiteX3" fmla="*/ 1280786 w 1280786"/>
                <a:gd name="connsiteY3" fmla="*/ 4 h 434767"/>
                <a:gd name="connsiteX0" fmla="*/ 0 w 1280786"/>
                <a:gd name="connsiteY0" fmla="*/ 434767 h 434767"/>
                <a:gd name="connsiteX1" fmla="*/ 512590 w 1280786"/>
                <a:gd name="connsiteY1" fmla="*/ 364145 h 434767"/>
                <a:gd name="connsiteX2" fmla="*/ 772054 w 1280786"/>
                <a:gd name="connsiteY2" fmla="*/ 72400 h 434767"/>
                <a:gd name="connsiteX3" fmla="*/ 1280786 w 1280786"/>
                <a:gd name="connsiteY3" fmla="*/ 4 h 434767"/>
                <a:gd name="connsiteX0" fmla="*/ 0 w 1361719"/>
                <a:gd name="connsiteY0" fmla="*/ 434767 h 434767"/>
                <a:gd name="connsiteX1" fmla="*/ 512590 w 1361719"/>
                <a:gd name="connsiteY1" fmla="*/ 364145 h 434767"/>
                <a:gd name="connsiteX2" fmla="*/ 772054 w 1361719"/>
                <a:gd name="connsiteY2" fmla="*/ 72400 h 434767"/>
                <a:gd name="connsiteX3" fmla="*/ 1361719 w 1361719"/>
                <a:gd name="connsiteY3" fmla="*/ 3 h 43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719" h="434767">
                  <a:moveTo>
                    <a:pt x="0" y="434767"/>
                  </a:moveTo>
                  <a:cubicBezTo>
                    <a:pt x="258613" y="434739"/>
                    <a:pt x="383914" y="424540"/>
                    <a:pt x="512590" y="364145"/>
                  </a:cubicBezTo>
                  <a:cubicBezTo>
                    <a:pt x="641266" y="303751"/>
                    <a:pt x="644021" y="133090"/>
                    <a:pt x="772054" y="72400"/>
                  </a:cubicBezTo>
                  <a:cubicBezTo>
                    <a:pt x="900087" y="11710"/>
                    <a:pt x="1104405" y="-236"/>
                    <a:pt x="1361719" y="3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Retângulo 74"/>
            <p:cNvSpPr/>
            <p:nvPr/>
          </p:nvSpPr>
          <p:spPr>
            <a:xfrm>
              <a:off x="7973295" y="699542"/>
              <a:ext cx="681654" cy="6824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7973295" y="880406"/>
              <a:ext cx="181787" cy="1808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7973295" y="1059998"/>
              <a:ext cx="181787" cy="1609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5" name="Conector reto 84"/>
            <p:cNvCxnSpPr/>
            <p:nvPr/>
          </p:nvCxnSpPr>
          <p:spPr>
            <a:xfrm>
              <a:off x="7912155" y="1061164"/>
              <a:ext cx="497657" cy="0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/>
            <p:cNvCxnSpPr/>
            <p:nvPr/>
          </p:nvCxnSpPr>
          <p:spPr>
            <a:xfrm>
              <a:off x="6543651" y="930934"/>
              <a:ext cx="497657" cy="0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tângulo 90"/>
            <p:cNvSpPr/>
            <p:nvPr/>
          </p:nvSpPr>
          <p:spPr>
            <a:xfrm>
              <a:off x="6354301" y="1381972"/>
              <a:ext cx="1144152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1050" dirty="0" smtClean="0">
                  <a:solidFill>
                    <a:schemeClr val="tx1"/>
                  </a:solidFill>
                </a:rPr>
                <a:t>Logística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92" name="Retângulo 91"/>
            <p:cNvSpPr/>
            <p:nvPr/>
          </p:nvSpPr>
          <p:spPr>
            <a:xfrm>
              <a:off x="7722804" y="1381972"/>
              <a:ext cx="1144152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1050" dirty="0" smtClean="0">
                  <a:solidFill>
                    <a:schemeClr val="tx1"/>
                  </a:solidFill>
                </a:rPr>
                <a:t>Tangente hiperbólica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93" name="Retângulo 92"/>
            <p:cNvSpPr/>
            <p:nvPr/>
          </p:nvSpPr>
          <p:spPr>
            <a:xfrm>
              <a:off x="6058644" y="810538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l-GR" sz="1000" dirty="0" smtClean="0">
                  <a:solidFill>
                    <a:schemeClr val="tx1"/>
                  </a:solidFill>
                </a:rPr>
                <a:t>θ</a:t>
              </a:r>
              <a:r>
                <a:rPr lang="pt-BR" sz="1000" dirty="0" smtClean="0">
                  <a:solidFill>
                    <a:schemeClr val="tx1"/>
                  </a:solidFill>
                </a:rPr>
                <a:t> = 0,5</a:t>
              </a:r>
              <a:endParaRPr lang="pt-BR" sz="1000" dirty="0">
                <a:solidFill>
                  <a:schemeClr val="tx1"/>
                </a:solidFill>
              </a:endParaRPr>
            </a:p>
          </p:txBody>
        </p:sp>
        <p:sp>
          <p:nvSpPr>
            <p:cNvPr id="94" name="Retângulo 93"/>
            <p:cNvSpPr/>
            <p:nvPr/>
          </p:nvSpPr>
          <p:spPr>
            <a:xfrm>
              <a:off x="7426738" y="939602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l-GR" sz="1000" dirty="0">
                  <a:solidFill>
                    <a:schemeClr val="tx1"/>
                  </a:solidFill>
                </a:rPr>
                <a:t>θ</a:t>
              </a:r>
              <a:r>
                <a:rPr lang="pt-BR" sz="1000" dirty="0">
                  <a:solidFill>
                    <a:schemeClr val="tx1"/>
                  </a:solidFill>
                </a:rPr>
                <a:t> = 0,0</a:t>
              </a:r>
            </a:p>
          </p:txBody>
        </p:sp>
        <p:sp>
          <p:nvSpPr>
            <p:cNvPr id="95" name="Retângulo 94"/>
            <p:cNvSpPr/>
            <p:nvPr/>
          </p:nvSpPr>
          <p:spPr>
            <a:xfrm>
              <a:off x="7499336" y="681125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pt-BR" sz="1000" dirty="0" smtClean="0">
                  <a:solidFill>
                    <a:schemeClr val="tx1"/>
                  </a:solidFill>
                </a:rPr>
                <a:t>1,0</a:t>
              </a:r>
              <a:endParaRPr lang="pt-BR" sz="1000" dirty="0">
                <a:solidFill>
                  <a:schemeClr val="tx1"/>
                </a:solidFill>
              </a:endParaRPr>
            </a:p>
          </p:txBody>
        </p:sp>
        <p:sp>
          <p:nvSpPr>
            <p:cNvPr id="96" name="Retângulo 95"/>
            <p:cNvSpPr/>
            <p:nvPr/>
          </p:nvSpPr>
          <p:spPr>
            <a:xfrm>
              <a:off x="7499336" y="1178591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pt-BR" sz="1000" dirty="0" smtClean="0">
                  <a:solidFill>
                    <a:schemeClr val="tx1"/>
                  </a:solidFill>
                </a:rPr>
                <a:t>–1,0</a:t>
              </a:r>
              <a:endParaRPr lang="pt-BR" sz="1000" dirty="0">
                <a:solidFill>
                  <a:schemeClr val="tx1"/>
                </a:solidFill>
              </a:endParaRPr>
            </a:p>
          </p:txBody>
        </p:sp>
        <p:sp>
          <p:nvSpPr>
            <p:cNvPr id="97" name="Retângulo 96"/>
            <p:cNvSpPr/>
            <p:nvPr/>
          </p:nvSpPr>
          <p:spPr>
            <a:xfrm>
              <a:off x="6119374" y="681125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pt-BR" sz="1000" dirty="0" smtClean="0">
                  <a:solidFill>
                    <a:schemeClr val="tx1"/>
                  </a:solidFill>
                </a:rPr>
                <a:t>1,0</a:t>
              </a:r>
              <a:endParaRPr lang="pt-BR" sz="1000" dirty="0">
                <a:solidFill>
                  <a:schemeClr val="tx1"/>
                </a:solidFill>
              </a:endParaRPr>
            </a:p>
          </p:txBody>
        </p:sp>
        <p:sp>
          <p:nvSpPr>
            <p:cNvPr id="98" name="Retângulo 97"/>
            <p:cNvSpPr/>
            <p:nvPr/>
          </p:nvSpPr>
          <p:spPr>
            <a:xfrm>
              <a:off x="6119374" y="1178591"/>
              <a:ext cx="485417" cy="240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pt-BR" sz="1000" dirty="0" smtClean="0">
                  <a:solidFill>
                    <a:schemeClr val="tx1"/>
                  </a:solidFill>
                </a:rPr>
                <a:t>–1,0</a:t>
              </a:r>
              <a:endParaRPr lang="pt-BR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102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Otimizadores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371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Otimizadores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Gradiente descendente (GD - </a:t>
                </a:r>
                <a:r>
                  <a:rPr lang="pt-BR" i="1" dirty="0" err="1" smtClean="0"/>
                  <a:t>Gradient</a:t>
                </a:r>
                <a:r>
                  <a:rPr lang="pt-BR" i="1" dirty="0" smtClean="0"/>
                  <a:t> </a:t>
                </a:r>
                <a:r>
                  <a:rPr lang="pt-BR" i="1" dirty="0" err="1" smtClean="0"/>
                  <a:t>descent</a:t>
                </a:r>
                <a:r>
                  <a:rPr lang="pt-BR" i="1" dirty="0"/>
                  <a:t>)</a:t>
                </a:r>
                <a:r>
                  <a:rPr lang="pt-BR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𝑡</m:t>
                        </m:r>
                        <m:r>
                          <a:rPr lang="pt-BR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pt-B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pt-BR" i="1">
                        <a:latin typeface="Cambria Math"/>
                      </a:rPr>
                      <m:t>−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𝜂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𝑁</m:t>
                        </m:r>
                      </m:sup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𝑊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;</m:t>
                        </m:r>
                        <m:sSubSup>
                          <m:sSubSup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  <m:sup/>
                        </m:sSubSup>
                        <m:r>
                          <a:rPr lang="pt-BR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pt-BR" dirty="0" smtClean="0"/>
              </a:p>
              <a:p>
                <a:pPr lvl="1"/>
                <a:r>
                  <a:rPr lang="pt-BR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pt-BR" dirty="0" smtClean="0"/>
                  <a:t> </a:t>
                </a:r>
                <a:r>
                  <a:rPr lang="pt-BR" dirty="0"/>
                  <a:t>é o tamanho </a:t>
                </a:r>
                <a:r>
                  <a:rPr lang="pt-BR" dirty="0" smtClean="0"/>
                  <a:t>do conjunto de treinamento</a:t>
                </a:r>
                <a:endParaRPr lang="pt-BR" dirty="0"/>
              </a:p>
              <a:p>
                <a:pPr lvl="1"/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00" t="-19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4572000" y="4593490"/>
            <a:ext cx="457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 smtClean="0"/>
              <a:t>Donges</a:t>
            </a:r>
            <a:r>
              <a:rPr lang="en-US" sz="900" i="1" dirty="0" smtClean="0"/>
              <a:t>. Gradient </a:t>
            </a:r>
            <a:r>
              <a:rPr lang="en-US" sz="900" i="1" dirty="0"/>
              <a:t>Descent in Machine Learning: A Basic </a:t>
            </a:r>
            <a:r>
              <a:rPr lang="en-US" sz="900" i="1" dirty="0" smtClean="0"/>
              <a:t>Introduction</a:t>
            </a:r>
            <a:r>
              <a:rPr lang="en-US" sz="900" dirty="0" smtClean="0"/>
              <a:t>.</a:t>
            </a:r>
            <a:br>
              <a:rPr lang="en-US" sz="900" dirty="0" smtClean="0"/>
            </a:br>
            <a:r>
              <a:rPr lang="pt-BR" sz="900" dirty="0" smtClean="0">
                <a:hlinkClick r:id="rId3"/>
              </a:rPr>
              <a:t>https://builtin.com/data-science/gradient-descent</a:t>
            </a:r>
            <a:r>
              <a:rPr lang="pt-BR" sz="900" dirty="0" smtClean="0"/>
              <a:t> </a:t>
            </a:r>
            <a:endParaRPr lang="pt-BR" sz="9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8" t="27619" r="20000" b="2857"/>
          <a:stretch/>
        </p:blipFill>
        <p:spPr bwMode="auto">
          <a:xfrm>
            <a:off x="2805883" y="2096969"/>
            <a:ext cx="2944239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1" t="28858" r="24271" b="18380"/>
          <a:stretch/>
        </p:blipFill>
        <p:spPr bwMode="auto">
          <a:xfrm>
            <a:off x="5780961" y="2197075"/>
            <a:ext cx="3126694" cy="1671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4" t="24286" r="29374" b="14381"/>
          <a:stretch/>
        </p:blipFill>
        <p:spPr bwMode="auto">
          <a:xfrm>
            <a:off x="236346" y="1995686"/>
            <a:ext cx="2538699" cy="207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tângulo 7"/>
          <p:cNvSpPr/>
          <p:nvPr/>
        </p:nvSpPr>
        <p:spPr>
          <a:xfrm>
            <a:off x="0" y="473199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900" i="1" dirty="0"/>
              <a:t>Moacir </a:t>
            </a:r>
            <a:r>
              <a:rPr lang="pt-BR" sz="900" i="1" dirty="0" err="1"/>
              <a:t>Ponti</a:t>
            </a:r>
            <a:r>
              <a:rPr lang="pt-BR" sz="900" i="1" dirty="0"/>
              <a:t>. </a:t>
            </a:r>
            <a:r>
              <a:rPr lang="pt-BR" sz="900" i="1" dirty="0">
                <a:hlinkClick r:id="rId7"/>
              </a:rPr>
              <a:t>http://conteudo.icmc.usp.br/pessoas/moacir/p17sibgrapi-tutorial/</a:t>
            </a:r>
            <a:r>
              <a:rPr lang="pt-BR" sz="900" i="1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tângulo 6"/>
              <p:cNvSpPr/>
              <p:nvPr/>
            </p:nvSpPr>
            <p:spPr>
              <a:xfrm>
                <a:off x="4428074" y="2258719"/>
                <a:ext cx="118122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pt-BR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pt-BR" b="0" i="1" smtClean="0">
                          <a:latin typeface="Cambria Math"/>
                          <a:ea typeface="Cambria Math"/>
                        </a:rPr>
                        <m:t>𝑤</m:t>
                      </m:r>
                      <m:r>
                        <a:rPr lang="pt-BR" b="0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pt-BR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pt-BR" i="1">
                          <a:latin typeface="Cambria Math"/>
                          <a:ea typeface="Cambria Math"/>
                        </a:rPr>
                        <m:t>;</m:t>
                      </m:r>
                      <m:r>
                        <a:rPr lang="pt-BR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pt-BR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74" y="2258719"/>
                <a:ext cx="1181221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ângulo 8"/>
          <p:cNvSpPr/>
          <p:nvPr/>
        </p:nvSpPr>
        <p:spPr>
          <a:xfrm>
            <a:off x="3991934" y="3726259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 flipV="1">
            <a:off x="4197674" y="3651870"/>
            <a:ext cx="45720" cy="457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/>
          <p:cNvCxnSpPr>
            <a:stCxn id="9" idx="3"/>
            <a:endCxn id="10" idx="0"/>
          </p:cNvCxnSpPr>
          <p:nvPr/>
        </p:nvCxnSpPr>
        <p:spPr>
          <a:xfrm flipH="1" flipV="1">
            <a:off x="4220534" y="3697590"/>
            <a:ext cx="228600" cy="25726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tângulo 17"/>
              <p:cNvSpPr/>
              <p:nvPr/>
            </p:nvSpPr>
            <p:spPr>
              <a:xfrm rot="16200000">
                <a:off x="-92998" y="2791819"/>
                <a:ext cx="70352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i="1" smtClean="0"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pt-BR" sz="120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pt-BR" sz="1200" b="0" i="1" smtClean="0">
                          <a:latin typeface="Cambria Math"/>
                          <a:ea typeface="Cambria Math"/>
                        </a:rPr>
                        <m:t>𝑤</m:t>
                      </m:r>
                      <m:r>
                        <a:rPr lang="pt-BR" sz="1200" i="1">
                          <a:latin typeface="Cambria Math"/>
                          <a:ea typeface="Cambria Math"/>
                        </a:rPr>
                        <m:t>;</m:t>
                      </m:r>
                      <m:r>
                        <a:rPr lang="pt-BR" sz="12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pt-BR" sz="120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92998" y="2791819"/>
                <a:ext cx="703526" cy="276999"/>
              </a:xfrm>
              <a:prstGeom prst="rect">
                <a:avLst/>
              </a:prstGeom>
              <a:blipFill rotWithShape="1">
                <a:blip r:embed="rId9"/>
                <a:stretch>
                  <a:fillRect r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tângulo 18"/>
              <p:cNvSpPr/>
              <p:nvPr/>
            </p:nvSpPr>
            <p:spPr>
              <a:xfrm>
                <a:off x="1353446" y="3911327"/>
                <a:ext cx="33823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/>
                          <a:ea typeface="Cambria Math"/>
                        </a:rPr>
                        <m:t>𝑤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446" y="3911327"/>
                <a:ext cx="338234" cy="27699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56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Otimizadores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Gradiente descendente estocástico (SGD – </a:t>
                </a:r>
                <a:r>
                  <a:rPr lang="pt-BR" i="1" dirty="0" err="1" smtClean="0"/>
                  <a:t>Stochastic</a:t>
                </a:r>
                <a:r>
                  <a:rPr lang="pt-BR" i="1" dirty="0" smtClean="0"/>
                  <a:t> </a:t>
                </a:r>
                <a:r>
                  <a:rPr lang="pt-BR" i="1" dirty="0" err="1" smtClean="0"/>
                  <a:t>gradient</a:t>
                </a:r>
                <a:r>
                  <a:rPr lang="pt-BR" i="1" dirty="0" smtClean="0"/>
                  <a:t> </a:t>
                </a:r>
                <a:r>
                  <a:rPr lang="pt-BR" i="1" dirty="0" err="1" smtClean="0"/>
                  <a:t>descent</a:t>
                </a:r>
                <a:r>
                  <a:rPr lang="pt-BR" dirty="0" smtClean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𝑡</m:t>
                        </m:r>
                        <m:r>
                          <a:rPr lang="pt-BR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pt-B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pt-BR" i="1">
                        <a:latin typeface="Cambria Math"/>
                      </a:rPr>
                      <m:t>−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𝜂</m:t>
                    </m:r>
                    <m:nary>
                      <m:naryPr>
                        <m:chr m:val="∑"/>
                        <m:ctrlPr>
                          <a:rPr lang="pt-BR" i="1" smtClean="0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sup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𝑊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;</m:t>
                        </m:r>
                        <m:sSubSup>
                          <m:sSubSup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𝐵</m:t>
                            </m:r>
                          </m:sup>
                        </m:sSubSup>
                        <m:r>
                          <a:rPr lang="pt-BR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pt-BR" dirty="0" smtClean="0"/>
              </a:p>
              <a:p>
                <a:pPr lvl="1"/>
                <a:r>
                  <a:rPr lang="pt-B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pt-BR" dirty="0"/>
                  <a:t> é o tamanho do </a:t>
                </a:r>
                <a:r>
                  <a:rPr lang="pt-BR" dirty="0" err="1"/>
                  <a:t>mini-lote</a:t>
                </a:r>
                <a:r>
                  <a:rPr lang="pt-BR" dirty="0"/>
                  <a:t> (</a:t>
                </a:r>
                <a:r>
                  <a:rPr lang="pt-BR" i="1" dirty="0" err="1"/>
                  <a:t>mini-batch</a:t>
                </a:r>
                <a:r>
                  <a:rPr lang="pt-BR" dirty="0"/>
                  <a:t>)</a:t>
                </a:r>
              </a:p>
              <a:p>
                <a:pPr lvl="1"/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00" t="-19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2" descr="https://wikidocs.net/images/page/3413/sg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51670"/>
            <a:ext cx="3312368" cy="245951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4704818"/>
            <a:ext cx="9144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900" dirty="0">
                <a:hlinkClick r:id="rId4"/>
              </a:rPr>
              <a:t>https://</a:t>
            </a:r>
            <a:r>
              <a:rPr lang="pt-BR" sz="900" dirty="0" smtClean="0">
                <a:hlinkClick r:id="rId4"/>
              </a:rPr>
              <a:t>wikidocs.net/3413</a:t>
            </a:r>
            <a:r>
              <a:rPr lang="pt-BR" sz="900" dirty="0" smtClean="0"/>
              <a:t> </a:t>
            </a:r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242315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Otimizadores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0" y="554808"/>
                <a:ext cx="9144000" cy="4408014"/>
              </a:xfrm>
            </p:spPr>
            <p:txBody>
              <a:bodyPr/>
              <a:lstStyle/>
              <a:p>
                <a:r>
                  <a:rPr lang="pt-BR" dirty="0"/>
                  <a:t>SGD com momentum: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𝑡</m:t>
                        </m:r>
                        <m:r>
                          <a:rPr lang="pt-BR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pt-B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pt-BR" i="1">
                        <a:latin typeface="Cambria Math"/>
                      </a:rPr>
                      <m:t>−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𝜂</m:t>
                    </m:r>
                    <m:nary>
                      <m:naryPr>
                        <m:chr m:val="∑"/>
                        <m:ctrlPr>
                          <a:rPr lang="pt-BR" i="1" smtClean="0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sup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𝑊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;</m:t>
                        </m:r>
                        <m:sSubSup>
                          <m:sSubSup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𝐵</m:t>
                            </m:r>
                          </m:sup>
                        </m:sSubSup>
                        <m:r>
                          <a:rPr lang="pt-BR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pt-BR" dirty="0" smtClean="0"/>
              </a:p>
              <a:p>
                <a:pPr lvl="2"/>
                <a:r>
                  <a:rPr lang="pt-BR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pt-BR" dirty="0" smtClean="0"/>
                  <a:t> é o tamanho do </a:t>
                </a:r>
                <a:r>
                  <a:rPr lang="pt-BR" dirty="0" err="1" smtClean="0"/>
                  <a:t>mini-lote</a:t>
                </a:r>
                <a:r>
                  <a:rPr lang="pt-BR" dirty="0" smtClean="0"/>
                  <a:t> (</a:t>
                </a:r>
                <a:r>
                  <a:rPr lang="pt-BR" i="1" dirty="0" err="1" smtClean="0"/>
                  <a:t>mini-batch</a:t>
                </a:r>
                <a:r>
                  <a:rPr lang="pt-BR" dirty="0" smtClean="0"/>
                  <a:t>)</a:t>
                </a:r>
                <a:endParaRPr lang="pt-B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𝑡</m:t>
                        </m:r>
                        <m:r>
                          <a:rPr lang="pt-BR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pt-B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𝛼</m:t>
                    </m:r>
                    <m:d>
                      <m:dPr>
                        <m:ctrlPr>
                          <a:rPr lang="pt-B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+</m:t>
                    </m:r>
                    <m:d>
                      <m:dPr>
                        <m:ctrlPr>
                          <a:rPr lang="pt-B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1−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  <m:r>
                      <a:rPr lang="pt-BR" b="0" i="1" smtClean="0">
                        <a:latin typeface="Cambria Math"/>
                        <a:ea typeface="Cambria Math"/>
                      </a:rPr>
                      <m:t>[</m:t>
                    </m:r>
                    <m:r>
                      <a:rPr lang="pt-BR" i="1">
                        <a:latin typeface="Cambria Math"/>
                      </a:rPr>
                      <m:t>−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𝜂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/>
                            <a:ea typeface="Cambria Math"/>
                          </a:rPr>
                          <m:t>𝐵</m:t>
                        </m:r>
                      </m:sup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𝐿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𝑊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;</m:t>
                            </m:r>
                            <m:sSubSup>
                              <m:sSubSup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pt-BR" b="0" i="1" smtClean="0">
                        <a:latin typeface="Cambria Math"/>
                        <a:ea typeface="Cambria Math"/>
                      </a:rPr>
                      <m:t>]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554808"/>
                <a:ext cx="9144000" cy="4408014"/>
              </a:xfrm>
              <a:blipFill rotWithShape="1">
                <a:blip r:embed="rId2"/>
                <a:stretch>
                  <a:fillRect l="-400" t="-19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4572000" y="473199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900" dirty="0">
                <a:hlinkClick r:id="rId3"/>
              </a:rPr>
              <a:t>http://</a:t>
            </a:r>
            <a:r>
              <a:rPr lang="pt-BR" sz="900" dirty="0" smtClean="0">
                <a:hlinkClick r:id="rId3"/>
              </a:rPr>
              <a:t>www.denizyuret.com/2015/03/alec-radfords-animations-for.html</a:t>
            </a:r>
            <a:r>
              <a:rPr lang="pt-BR" sz="900" dirty="0" smtClean="0"/>
              <a:t> </a:t>
            </a:r>
            <a:endParaRPr lang="pt-BR" sz="900" dirty="0"/>
          </a:p>
        </p:txBody>
      </p:sp>
      <p:pic>
        <p:nvPicPr>
          <p:cNvPr id="4100" name="Picture 4" descr="http://1.bp.blogspot.com/-K_X-yud8nj8/VPmIBxwGlsI/AAAAAAAACC0/JS-h1fa09EQ/s400/Saddle%2BPoint%2B-%2BImgur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2067693"/>
            <a:ext cx="3528392" cy="272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08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Otimizadores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Outros </a:t>
            </a:r>
            <a:r>
              <a:rPr lang="pt-BR" dirty="0" err="1" smtClean="0"/>
              <a:t>otimizadores</a:t>
            </a:r>
            <a:r>
              <a:rPr lang="pt-BR" dirty="0" smtClean="0"/>
              <a:t>:</a:t>
            </a:r>
          </a:p>
          <a:p>
            <a:pPr lvl="1"/>
            <a:r>
              <a:rPr lang="pt-BR" dirty="0" err="1" smtClean="0"/>
              <a:t>AdaGrad</a:t>
            </a:r>
            <a:r>
              <a:rPr lang="pt-BR" dirty="0" smtClean="0"/>
              <a:t> </a:t>
            </a:r>
            <a:r>
              <a:rPr lang="pt-BR" dirty="0"/>
              <a:t>- </a:t>
            </a:r>
            <a:r>
              <a:rPr lang="pt-BR" i="1" dirty="0" err="1"/>
              <a:t>Adaptive</a:t>
            </a:r>
            <a:r>
              <a:rPr lang="pt-BR" i="1" dirty="0"/>
              <a:t> </a:t>
            </a:r>
            <a:r>
              <a:rPr lang="pt-BR" i="1" dirty="0" err="1"/>
              <a:t>Gradient</a:t>
            </a:r>
            <a:endParaRPr lang="pt-BR" i="1" dirty="0" smtClean="0"/>
          </a:p>
          <a:p>
            <a:pPr lvl="1"/>
            <a:r>
              <a:rPr lang="pt-BR" dirty="0" err="1" smtClean="0"/>
              <a:t>AdaDelta</a:t>
            </a:r>
            <a:r>
              <a:rPr lang="pt-BR" dirty="0"/>
              <a:t> - </a:t>
            </a:r>
            <a:r>
              <a:rPr lang="pt-BR" i="1" dirty="0" err="1"/>
              <a:t>Adaptive</a:t>
            </a:r>
            <a:r>
              <a:rPr lang="pt-BR" i="1" dirty="0"/>
              <a:t> </a:t>
            </a:r>
            <a:r>
              <a:rPr lang="pt-BR" i="1" dirty="0" err="1" smtClean="0"/>
              <a:t>learning</a:t>
            </a:r>
            <a:r>
              <a:rPr lang="pt-BR" i="1" dirty="0" smtClean="0"/>
              <a:t> rate </a:t>
            </a:r>
          </a:p>
          <a:p>
            <a:pPr lvl="1"/>
            <a:r>
              <a:rPr lang="pt-BR" dirty="0" err="1" smtClean="0"/>
              <a:t>RMSProp</a:t>
            </a:r>
            <a:r>
              <a:rPr lang="pt-BR" dirty="0" smtClean="0"/>
              <a:t> - </a:t>
            </a:r>
            <a:r>
              <a:rPr lang="pt-BR" i="1" dirty="0"/>
              <a:t>Root </a:t>
            </a:r>
            <a:r>
              <a:rPr lang="pt-BR" i="1" dirty="0" err="1" smtClean="0"/>
              <a:t>Mean</a:t>
            </a:r>
            <a:r>
              <a:rPr lang="pt-BR" i="1" dirty="0" smtClean="0"/>
              <a:t> </a:t>
            </a:r>
            <a:r>
              <a:rPr lang="pt-BR" i="1" dirty="0" err="1"/>
              <a:t>Squared</a:t>
            </a:r>
            <a:r>
              <a:rPr lang="pt-BR" i="1" dirty="0"/>
              <a:t> </a:t>
            </a:r>
            <a:r>
              <a:rPr lang="pt-BR" i="1" dirty="0" err="1"/>
              <a:t>Propagation</a:t>
            </a:r>
            <a:endParaRPr lang="pt-BR" i="1" dirty="0" smtClean="0"/>
          </a:p>
          <a:p>
            <a:pPr lvl="1"/>
            <a:r>
              <a:rPr lang="pt-BR" dirty="0"/>
              <a:t>Adam - </a:t>
            </a:r>
            <a:r>
              <a:rPr lang="pt-BR" i="1" dirty="0" err="1"/>
              <a:t>Adaptive</a:t>
            </a:r>
            <a:r>
              <a:rPr lang="pt-BR" i="1" dirty="0"/>
              <a:t> </a:t>
            </a:r>
            <a:r>
              <a:rPr lang="pt-BR" i="1" dirty="0" err="1"/>
              <a:t>moment</a:t>
            </a:r>
            <a:r>
              <a:rPr lang="pt-BR" i="1" dirty="0"/>
              <a:t> </a:t>
            </a:r>
            <a:r>
              <a:rPr lang="pt-BR" i="1" dirty="0" err="1" smtClean="0"/>
              <a:t>estimation</a:t>
            </a:r>
            <a:r>
              <a:rPr lang="pt-BR" i="1" dirty="0" smtClean="0"/>
              <a:t> </a:t>
            </a:r>
          </a:p>
          <a:p>
            <a:pPr lvl="1"/>
            <a:r>
              <a:rPr lang="pt-BR" dirty="0" smtClean="0"/>
              <a:t>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7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632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</a:t>
            </a:r>
            <a:r>
              <a:rPr lang="pt-BR" dirty="0" err="1" smtClean="0"/>
              <a:t>convolucional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31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Neocognitron</a:t>
            </a:r>
            <a:r>
              <a:rPr lang="pt-BR" dirty="0" smtClean="0"/>
              <a:t> (1979)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0" y="1123807"/>
            <a:ext cx="9144000" cy="3240400"/>
            <a:chOff x="0" y="1131551"/>
            <a:chExt cx="9144000" cy="3240400"/>
          </a:xfrm>
        </p:grpSpPr>
        <p:sp>
          <p:nvSpPr>
            <p:cNvPr id="8" name="Retângulo 7"/>
            <p:cNvSpPr/>
            <p:nvPr/>
          </p:nvSpPr>
          <p:spPr>
            <a:xfrm>
              <a:off x="0" y="1131551"/>
              <a:ext cx="9144000" cy="3240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Picture 2" descr="File:ScholarFig1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521223"/>
              <a:ext cx="3528392" cy="2461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Fukushima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6336" y="1198447"/>
              <a:ext cx="1428750" cy="1695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tângulo 10"/>
            <p:cNvSpPr/>
            <p:nvPr/>
          </p:nvSpPr>
          <p:spPr>
            <a:xfrm>
              <a:off x="7522302" y="2893898"/>
              <a:ext cx="150278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pt-BR" sz="1200" b="1" dirty="0"/>
                <a:t> </a:t>
              </a:r>
              <a:r>
                <a:rPr lang="pt-BR" sz="1200" b="1" dirty="0" err="1"/>
                <a:t>Kunihiko</a:t>
              </a:r>
              <a:r>
                <a:rPr lang="pt-BR" sz="1200" b="1" dirty="0"/>
                <a:t> Fukushima</a:t>
              </a:r>
            </a:p>
          </p:txBody>
        </p:sp>
        <p:pic>
          <p:nvPicPr>
            <p:cNvPr id="12" name="Picture 6" descr="http://www.scholarpedia.org/w/images/thumb/e/ef/ScholarFig2.gif/350px-ScholarFig2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5364" y="1131551"/>
              <a:ext cx="2465520" cy="324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tângulo 5"/>
          <p:cNvSpPr/>
          <p:nvPr/>
        </p:nvSpPr>
        <p:spPr>
          <a:xfrm>
            <a:off x="-8210" y="4696634"/>
            <a:ext cx="914628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900" i="1" dirty="0"/>
              <a:t>Fukushima, </a:t>
            </a:r>
            <a:r>
              <a:rPr lang="pt-BR" sz="900" i="1" dirty="0" smtClean="0"/>
              <a:t>K. (1980</a:t>
            </a:r>
            <a:r>
              <a:rPr lang="pt-BR" sz="900" i="1" dirty="0"/>
              <a:t>). "</a:t>
            </a:r>
            <a:r>
              <a:rPr lang="pt-BR" sz="900" i="1" dirty="0" err="1"/>
              <a:t>Neocognitron</a:t>
            </a:r>
            <a:r>
              <a:rPr lang="pt-BR" sz="900" i="1" dirty="0"/>
              <a:t>: A self-</a:t>
            </a:r>
            <a:r>
              <a:rPr lang="pt-BR" sz="900" i="1" dirty="0" err="1"/>
              <a:t>organizing</a:t>
            </a:r>
            <a:r>
              <a:rPr lang="pt-BR" sz="900" i="1" dirty="0"/>
              <a:t> neural network </a:t>
            </a:r>
            <a:r>
              <a:rPr lang="pt-BR" sz="900" i="1" dirty="0" err="1"/>
              <a:t>model</a:t>
            </a:r>
            <a:r>
              <a:rPr lang="pt-BR" sz="900" i="1" dirty="0"/>
              <a:t> for a </a:t>
            </a:r>
            <a:r>
              <a:rPr lang="pt-BR" sz="900" i="1" dirty="0" err="1"/>
              <a:t>mechanism</a:t>
            </a:r>
            <a:r>
              <a:rPr lang="pt-BR" sz="900" i="1" dirty="0"/>
              <a:t> </a:t>
            </a:r>
            <a:r>
              <a:rPr lang="pt-BR" sz="900" i="1" dirty="0" err="1"/>
              <a:t>of</a:t>
            </a:r>
            <a:r>
              <a:rPr lang="pt-BR" sz="900" i="1" dirty="0"/>
              <a:t> </a:t>
            </a:r>
            <a:r>
              <a:rPr lang="pt-BR" sz="900" i="1" dirty="0" err="1"/>
              <a:t>pattern</a:t>
            </a:r>
            <a:r>
              <a:rPr lang="pt-BR" sz="900" i="1" dirty="0"/>
              <a:t> </a:t>
            </a:r>
            <a:r>
              <a:rPr lang="pt-BR" sz="900" i="1" dirty="0" err="1"/>
              <a:t>recognition</a:t>
            </a:r>
            <a:r>
              <a:rPr lang="pt-BR" sz="900" i="1" dirty="0"/>
              <a:t> </a:t>
            </a:r>
            <a:r>
              <a:rPr lang="pt-BR" sz="900" i="1" dirty="0" err="1"/>
              <a:t>unaffected</a:t>
            </a:r>
            <a:r>
              <a:rPr lang="pt-BR" sz="900" i="1" dirty="0"/>
              <a:t> </a:t>
            </a:r>
            <a:r>
              <a:rPr lang="pt-BR" sz="900" i="1" dirty="0" err="1"/>
              <a:t>by</a:t>
            </a:r>
            <a:r>
              <a:rPr lang="pt-BR" sz="900" i="1" dirty="0"/>
              <a:t> shift in position". </a:t>
            </a:r>
            <a:r>
              <a:rPr lang="pt-BR" sz="900" i="1" dirty="0" err="1"/>
              <a:t>Biological</a:t>
            </a:r>
            <a:r>
              <a:rPr lang="pt-BR" sz="900" i="1" dirty="0"/>
              <a:t> </a:t>
            </a:r>
            <a:r>
              <a:rPr lang="pt-BR" sz="900" i="1" dirty="0" err="1"/>
              <a:t>Cybernetics</a:t>
            </a:r>
            <a:r>
              <a:rPr lang="pt-BR" sz="900" i="1" dirty="0"/>
              <a:t>. 36 (4): 193–202</a:t>
            </a:r>
            <a:r>
              <a:rPr lang="pt-BR" sz="900" i="1" dirty="0" smtClean="0"/>
              <a:t>.</a:t>
            </a:r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403319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LeNet-5 (1998)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903911"/>
            <a:ext cx="9144000" cy="3680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 descr="https://world4jason.gitbooks.io/research-log/content/deepLearning/CNN/img/lene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52"/>
          <a:stretch/>
        </p:blipFill>
        <p:spPr bwMode="auto">
          <a:xfrm>
            <a:off x="0" y="1408209"/>
            <a:ext cx="9144000" cy="267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m para lecu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028955"/>
            <a:ext cx="1547664" cy="15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8027667" y="2594300"/>
            <a:ext cx="10380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400" b="1" dirty="0" err="1"/>
              <a:t>Yann</a:t>
            </a:r>
            <a:r>
              <a:rPr lang="pt-BR" sz="1400" b="1" dirty="0"/>
              <a:t> </a:t>
            </a:r>
            <a:r>
              <a:rPr lang="pt-BR" sz="1400" b="1" dirty="0" err="1"/>
              <a:t>LeCun</a:t>
            </a:r>
            <a:endParaRPr lang="pt-BR" sz="1400" b="1" dirty="0"/>
          </a:p>
        </p:txBody>
      </p:sp>
      <p:sp>
        <p:nvSpPr>
          <p:cNvPr id="6" name="Retângulo 5"/>
          <p:cNvSpPr/>
          <p:nvPr/>
        </p:nvSpPr>
        <p:spPr>
          <a:xfrm>
            <a:off x="0" y="4701190"/>
            <a:ext cx="9144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i="1" dirty="0" err="1"/>
              <a:t>Lecun</a:t>
            </a:r>
            <a:r>
              <a:rPr lang="en-US" sz="900" i="1" dirty="0"/>
              <a:t>, </a:t>
            </a:r>
            <a:r>
              <a:rPr lang="en-US" sz="900" i="1" dirty="0" smtClean="0"/>
              <a:t>Y. et al. </a:t>
            </a:r>
            <a:r>
              <a:rPr lang="en-US" sz="900" i="1" dirty="0"/>
              <a:t>(1998). "Gradient-based learning applied to document recognition</a:t>
            </a:r>
            <a:r>
              <a:rPr lang="en-US" sz="900" i="1" dirty="0" smtClean="0"/>
              <a:t>".</a:t>
            </a:r>
            <a:r>
              <a:rPr lang="en-US" sz="900" i="1" dirty="0"/>
              <a:t> Proceedings of the IEEE. 86 (11): 2278–2324</a:t>
            </a:r>
            <a:r>
              <a:rPr lang="en-US" sz="900" i="1" dirty="0" smtClean="0"/>
              <a:t>.</a:t>
            </a:r>
            <a:endParaRPr lang="pt-BR" sz="900" i="1" dirty="0"/>
          </a:p>
        </p:txBody>
      </p:sp>
    </p:spTree>
    <p:extLst>
      <p:ext uri="{BB962C8B-B14F-4D97-AF65-F5344CB8AC3E}">
        <p14:creationId xmlns:p14="http://schemas.microsoft.com/office/powerpoint/2010/main" val="125103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AlexNet</a:t>
            </a:r>
            <a:r>
              <a:rPr lang="pt-BR" dirty="0" smtClean="0"/>
              <a:t> (2012)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2" descr="https://cdn-images-1.medium.com/max/800/1*qyc21qM0oxWEuRaj-XJKc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5606"/>
            <a:ext cx="914400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2828" y="4687265"/>
            <a:ext cx="650530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50" i="1" dirty="0" err="1"/>
              <a:t>Krizhevsky</a:t>
            </a:r>
            <a:r>
              <a:rPr lang="pt-BR" sz="1050" i="1" dirty="0"/>
              <a:t>, </a:t>
            </a:r>
            <a:r>
              <a:rPr lang="pt-BR" sz="1050" i="1" dirty="0" err="1" smtClean="0"/>
              <a:t>Sutskever</a:t>
            </a:r>
            <a:r>
              <a:rPr lang="pt-BR" sz="1050" i="1" dirty="0" smtClean="0"/>
              <a:t> e </a:t>
            </a:r>
            <a:r>
              <a:rPr lang="pt-BR" sz="1050" i="1" dirty="0" err="1" smtClean="0"/>
              <a:t>Hinton</a:t>
            </a:r>
            <a:r>
              <a:rPr lang="pt-BR" sz="1050" i="1" dirty="0" smtClean="0"/>
              <a:t>. </a:t>
            </a:r>
            <a:r>
              <a:rPr lang="en-US" sz="1050" b="1" dirty="0"/>
              <a:t>ImageNet Classification with Deep Convolutional Neural </a:t>
            </a:r>
            <a:r>
              <a:rPr lang="en-US" sz="1050" b="1" dirty="0" smtClean="0"/>
              <a:t>Networks</a:t>
            </a:r>
            <a:r>
              <a:rPr lang="en-US" sz="1050" dirty="0" smtClean="0"/>
              <a:t>. </a:t>
            </a:r>
            <a:r>
              <a:rPr lang="en-US" sz="1050" dirty="0" err="1" smtClean="0"/>
              <a:t>NeuripIPS</a:t>
            </a:r>
            <a:r>
              <a:rPr lang="en-US" sz="1050" dirty="0" smtClean="0"/>
              <a:t> 2012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5226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Inception</a:t>
            </a:r>
            <a:r>
              <a:rPr lang="pt-BR" dirty="0" smtClean="0"/>
              <a:t> (</a:t>
            </a:r>
            <a:r>
              <a:rPr lang="pt-BR" dirty="0" err="1" smtClean="0"/>
              <a:t>GoogLeNet</a:t>
            </a:r>
            <a:r>
              <a:rPr lang="pt-BR" dirty="0" smtClean="0"/>
              <a:t>) (2015)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2" descr="https://cdn-images-1.medium.com/max/2000/1*ZFPOSAted10TPd3hBQU8i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27622"/>
            <a:ext cx="9144000" cy="204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572001" y="4704432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900" i="1" dirty="0" err="1"/>
              <a:t>Szegedy</a:t>
            </a:r>
            <a:r>
              <a:rPr lang="en-US" sz="900" i="1" dirty="0"/>
              <a:t>, Christian (2015). "Going deeper with convolutions</a:t>
            </a:r>
            <a:r>
              <a:rPr lang="en-US" sz="900" i="1" dirty="0" smtClean="0"/>
              <a:t>". </a:t>
            </a:r>
            <a:r>
              <a:rPr lang="en-US" sz="900" i="1" dirty="0"/>
              <a:t>CVPR2015.</a:t>
            </a:r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213572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34 layer res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75897" y="-1663686"/>
            <a:ext cx="3992208" cy="86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VGG (2014) e </a:t>
            </a:r>
            <a:r>
              <a:rPr lang="pt-BR" dirty="0" err="1"/>
              <a:t>ResNet</a:t>
            </a:r>
            <a:r>
              <a:rPr lang="pt-BR" dirty="0"/>
              <a:t> (2015)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0" y="4687671"/>
            <a:ext cx="6588224" cy="25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 err="1"/>
              <a:t>Simonyan</a:t>
            </a:r>
            <a:r>
              <a:rPr lang="pt-BR" sz="1050" dirty="0"/>
              <a:t> e </a:t>
            </a:r>
            <a:r>
              <a:rPr lang="pt-BR" sz="1050" dirty="0" err="1"/>
              <a:t>Zisserman</a:t>
            </a:r>
            <a:r>
              <a:rPr lang="pt-BR" sz="1050" dirty="0" smtClean="0"/>
              <a:t>. </a:t>
            </a:r>
            <a:r>
              <a:rPr lang="pt-BR" sz="1050" dirty="0" err="1" smtClean="0"/>
              <a:t>Very</a:t>
            </a:r>
            <a:r>
              <a:rPr lang="pt-BR" sz="1050" dirty="0" smtClean="0"/>
              <a:t> </a:t>
            </a:r>
            <a:r>
              <a:rPr lang="pt-BR" sz="1050" dirty="0" err="1"/>
              <a:t>Deep</a:t>
            </a:r>
            <a:r>
              <a:rPr lang="pt-BR" sz="1050" dirty="0"/>
              <a:t> </a:t>
            </a:r>
            <a:r>
              <a:rPr lang="pt-BR" sz="1050" dirty="0" err="1"/>
              <a:t>Convolutional</a:t>
            </a:r>
            <a:r>
              <a:rPr lang="pt-BR" sz="1050" dirty="0"/>
              <a:t> Networks for </a:t>
            </a:r>
            <a:r>
              <a:rPr lang="pt-BR" sz="1050" dirty="0" err="1"/>
              <a:t>Large-Scale</a:t>
            </a:r>
            <a:r>
              <a:rPr lang="pt-BR" sz="1050" dirty="0"/>
              <a:t> </a:t>
            </a:r>
            <a:r>
              <a:rPr lang="pt-BR" sz="1050" dirty="0" err="1"/>
              <a:t>Image</a:t>
            </a:r>
            <a:r>
              <a:rPr lang="pt-BR" sz="1050" dirty="0"/>
              <a:t> </a:t>
            </a:r>
            <a:r>
              <a:rPr lang="pt-BR" sz="1050" dirty="0" err="1" smtClean="0"/>
              <a:t>Recognition</a:t>
            </a:r>
            <a:r>
              <a:rPr lang="pt-BR" sz="1050" dirty="0" smtClean="0"/>
              <a:t>. 2014</a:t>
            </a:r>
            <a:endParaRPr lang="pt-BR" sz="1050" dirty="0"/>
          </a:p>
        </p:txBody>
      </p:sp>
      <p:sp>
        <p:nvSpPr>
          <p:cNvPr id="10" name="Retângulo 9"/>
          <p:cNvSpPr/>
          <p:nvPr/>
        </p:nvSpPr>
        <p:spPr>
          <a:xfrm>
            <a:off x="4572000" y="4687671"/>
            <a:ext cx="4572000" cy="2520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He et al. Deep </a:t>
            </a:r>
            <a:r>
              <a:rPr lang="en-US" sz="1000" dirty="0"/>
              <a:t>Residual Learning for Image </a:t>
            </a:r>
            <a:r>
              <a:rPr lang="en-US" sz="1000" dirty="0" smtClean="0"/>
              <a:t>Recognition. 2015.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547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DenseNet</a:t>
            </a:r>
            <a:r>
              <a:rPr lang="pt-BR" dirty="0" smtClean="0"/>
              <a:t> (2017)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grpSp>
        <p:nvGrpSpPr>
          <p:cNvPr id="8" name="Grupo 7"/>
          <p:cNvGrpSpPr/>
          <p:nvPr/>
        </p:nvGrpSpPr>
        <p:grpSpPr>
          <a:xfrm>
            <a:off x="386705" y="915567"/>
            <a:ext cx="8370590" cy="3600399"/>
            <a:chOff x="294968" y="915567"/>
            <a:chExt cx="8370590" cy="360039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27" t="14995" r="8932" b="8401"/>
            <a:stretch/>
          </p:blipFill>
          <p:spPr bwMode="auto">
            <a:xfrm>
              <a:off x="4903480" y="1311610"/>
              <a:ext cx="3762078" cy="2808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27" t="24286" r="10347" b="10825"/>
            <a:stretch/>
          </p:blipFill>
          <p:spPr bwMode="auto">
            <a:xfrm>
              <a:off x="294968" y="915567"/>
              <a:ext cx="4121787" cy="3600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tângulo 5"/>
          <p:cNvSpPr/>
          <p:nvPr/>
        </p:nvSpPr>
        <p:spPr>
          <a:xfrm>
            <a:off x="0" y="4717182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i="1" dirty="0"/>
              <a:t>Huang et al. Densely Connected Convolutional Networks. CVPR 2017</a:t>
            </a:r>
            <a:r>
              <a:rPr lang="en-US" sz="900" i="1" dirty="0" smtClean="0"/>
              <a:t>.</a:t>
            </a:r>
            <a:endParaRPr lang="en-US" sz="900" i="1" dirty="0"/>
          </a:p>
        </p:txBody>
      </p:sp>
      <p:sp>
        <p:nvSpPr>
          <p:cNvPr id="7" name="Retângulo 6"/>
          <p:cNvSpPr/>
          <p:nvPr/>
        </p:nvSpPr>
        <p:spPr>
          <a:xfrm>
            <a:off x="4572000" y="4578682"/>
            <a:ext cx="4561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i="1" dirty="0" err="1"/>
              <a:t>Ponti</a:t>
            </a:r>
            <a:r>
              <a:rPr lang="en-US" sz="900" i="1" dirty="0"/>
              <a:t> et al. Everything You Wanted to Know about Deep Learning for Computer Vision but Were Afraid to Ask. </a:t>
            </a:r>
            <a:r>
              <a:rPr lang="en-US" sz="900" i="1" dirty="0" err="1"/>
              <a:t>Sibgrapi</a:t>
            </a:r>
            <a:r>
              <a:rPr lang="en-US" sz="900" i="1" dirty="0"/>
              <a:t> 2017.</a:t>
            </a:r>
          </a:p>
        </p:txBody>
      </p:sp>
    </p:spTree>
    <p:extLst>
      <p:ext uri="{BB962C8B-B14F-4D97-AF65-F5344CB8AC3E}">
        <p14:creationId xmlns:p14="http://schemas.microsoft.com/office/powerpoint/2010/main" val="191301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ImageNet</a:t>
            </a:r>
            <a:r>
              <a:rPr lang="pt-BR" dirty="0"/>
              <a:t> </a:t>
            </a:r>
            <a:r>
              <a:rPr lang="pt-BR" dirty="0" err="1"/>
              <a:t>Large</a:t>
            </a:r>
            <a:r>
              <a:rPr lang="pt-BR" dirty="0"/>
              <a:t> </a:t>
            </a:r>
            <a:r>
              <a:rPr lang="pt-BR" dirty="0" err="1"/>
              <a:t>Scale</a:t>
            </a:r>
            <a:r>
              <a:rPr lang="pt-BR" dirty="0"/>
              <a:t> Visual </a:t>
            </a:r>
            <a:r>
              <a:rPr lang="pt-BR" dirty="0" err="1"/>
              <a:t>Recognition</a:t>
            </a:r>
            <a:r>
              <a:rPr lang="pt-BR" dirty="0"/>
              <a:t> </a:t>
            </a:r>
            <a:r>
              <a:rPr lang="pt-BR" dirty="0" err="1" smtClean="0"/>
              <a:t>Challenge</a:t>
            </a:r>
            <a:endParaRPr lang="pt-BR" dirty="0" smtClean="0"/>
          </a:p>
          <a:p>
            <a:pPr lvl="1"/>
            <a:r>
              <a:rPr lang="pt-BR" dirty="0">
                <a:hlinkClick r:id="rId2"/>
              </a:rPr>
              <a:t>https://image-net.org/challenges/LSVRC</a:t>
            </a:r>
            <a:r>
              <a:rPr lang="pt-BR" dirty="0" smtClean="0">
                <a:hlinkClick r:id="rId2"/>
              </a:rPr>
              <a:t>/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1026" name="Picture 2" descr="https://i0.wp.com/semiengineering.com/wp-content/uploads/2019/10/Synopsys_computer-vision-processors-EV7-Fig2-ImageNet.jpeg?ssl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4181"/>
            <a:ext cx="6096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4572000" y="468053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dirty="0">
                <a:hlinkClick r:id="rId4"/>
              </a:rPr>
              <a:t>https://semiengineering.com/new-vision-technologies-for-real-world-applications</a:t>
            </a:r>
            <a:r>
              <a:rPr lang="pt-BR" sz="1000" dirty="0" smtClean="0">
                <a:hlinkClick r:id="rId4"/>
              </a:rPr>
              <a:t>/</a:t>
            </a:r>
            <a:r>
              <a:rPr lang="pt-BR" sz="1000" dirty="0" smtClean="0"/>
              <a:t> 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39130587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Bibliotecas e desenvolvimento 	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33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Bibliotecas e desenvolvimento 	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treinamento de </a:t>
            </a:r>
            <a:r>
              <a:rPr lang="pt-BR" dirty="0" err="1"/>
              <a:t>CNNs</a:t>
            </a:r>
            <a:r>
              <a:rPr lang="pt-BR" dirty="0"/>
              <a:t> possui alto custo computacional.</a:t>
            </a:r>
          </a:p>
          <a:p>
            <a:pPr lvl="1"/>
            <a:r>
              <a:rPr lang="pt-BR" dirty="0"/>
              <a:t>Recomenda-se que sejam treinados usando </a:t>
            </a:r>
            <a:r>
              <a:rPr lang="pt-BR" dirty="0" err="1"/>
              <a:t>GPUs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O Google </a:t>
            </a:r>
            <a:r>
              <a:rPr lang="pt-BR" dirty="0" err="1"/>
              <a:t>Colab</a:t>
            </a:r>
            <a:r>
              <a:rPr lang="pt-BR" dirty="0"/>
              <a:t> fornece acesso à </a:t>
            </a:r>
            <a:r>
              <a:rPr lang="pt-BR" dirty="0" err="1"/>
              <a:t>GPUs</a:t>
            </a:r>
            <a:r>
              <a:rPr lang="pt-BR" dirty="0"/>
              <a:t> (com algumas restrições).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03548" y="2249271"/>
            <a:ext cx="7761212" cy="1762639"/>
            <a:chOff x="503548" y="1947280"/>
            <a:chExt cx="7761212" cy="1762639"/>
          </a:xfrm>
        </p:grpSpPr>
        <p:pic>
          <p:nvPicPr>
            <p:cNvPr id="7" name="Picture 2" descr="Resultado de imagem para gtx titan x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86" b="20043"/>
            <a:stretch/>
          </p:blipFill>
          <p:spPr bwMode="auto">
            <a:xfrm>
              <a:off x="503548" y="2089319"/>
              <a:ext cx="3773466" cy="1478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EVGA GeForce GTX 1080 Ti Founders Editi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1947280"/>
              <a:ext cx="3332720" cy="1762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8759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Bibliotecas </a:t>
            </a:r>
            <a:r>
              <a:rPr lang="pt-BR" dirty="0"/>
              <a:t>e </a:t>
            </a:r>
            <a:r>
              <a:rPr lang="pt-BR" dirty="0" smtClean="0"/>
              <a:t>desenvolvimento </a:t>
            </a:r>
            <a:r>
              <a:rPr lang="pt-BR" dirty="0"/>
              <a:t>	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Principais bibliotecas para </a:t>
            </a:r>
            <a:r>
              <a:rPr lang="pt-BR" dirty="0" err="1" smtClean="0"/>
              <a:t>Deep</a:t>
            </a:r>
            <a:r>
              <a:rPr lang="pt-BR" dirty="0" smtClean="0"/>
              <a:t> Learning e Redes Neurais Convolucionais</a:t>
            </a:r>
          </a:p>
          <a:p>
            <a:pPr lvl="1"/>
            <a:r>
              <a:rPr lang="pt-BR" dirty="0" err="1" smtClean="0"/>
              <a:t>PyTorch</a:t>
            </a:r>
            <a:endParaRPr lang="pt-BR" dirty="0" smtClean="0"/>
          </a:p>
          <a:p>
            <a:pPr lvl="2"/>
            <a:r>
              <a:rPr lang="pt-BR" dirty="0">
                <a:hlinkClick r:id="rId2"/>
              </a:rPr>
              <a:t>https://pytorch.org</a:t>
            </a:r>
            <a:r>
              <a:rPr lang="pt-BR" dirty="0" smtClean="0">
                <a:hlinkClick r:id="rId2"/>
              </a:rPr>
              <a:t>/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pt-BR" dirty="0" err="1" smtClean="0"/>
              <a:t>Tensorflow</a:t>
            </a:r>
            <a:endParaRPr lang="pt-BR" dirty="0" smtClean="0"/>
          </a:p>
          <a:p>
            <a:pPr lvl="2"/>
            <a:r>
              <a:rPr lang="pt-BR" dirty="0">
                <a:hlinkClick r:id="rId3"/>
              </a:rPr>
              <a:t>https://www.tensorflow.org</a:t>
            </a:r>
            <a:r>
              <a:rPr lang="pt-BR" dirty="0" smtClean="0">
                <a:hlinkClick r:id="rId3"/>
              </a:rPr>
              <a:t>/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95468" y="2571750"/>
            <a:ext cx="7888188" cy="1800200"/>
            <a:chOff x="595468" y="684722"/>
            <a:chExt cx="7888188" cy="1800200"/>
          </a:xfrm>
        </p:grpSpPr>
        <p:pic>
          <p:nvPicPr>
            <p:cNvPr id="8" name="Picture 3" descr="C:\Users\joaof\Desktop\pytorch_logo_icon_16982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3256" y="684722"/>
              <a:ext cx="3600400" cy="18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C:\Users\joaof\Desktop\tensorflow_logo_icon_170598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68" y="684722"/>
              <a:ext cx="3600400" cy="18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1305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</a:t>
            </a:r>
            <a:r>
              <a:rPr lang="pt-BR" dirty="0" err="1" smtClean="0"/>
              <a:t>convolucional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3" t="26798" r="10572" b="15753"/>
          <a:stretch/>
        </p:blipFill>
        <p:spPr bwMode="auto">
          <a:xfrm>
            <a:off x="0" y="1020092"/>
            <a:ext cx="9144000" cy="3463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67544" y="4655723"/>
            <a:ext cx="86764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200" i="1" dirty="0" smtClean="0"/>
              <a:t>Moacir </a:t>
            </a:r>
            <a:r>
              <a:rPr lang="pt-BR" sz="1200" i="1" dirty="0" err="1" smtClean="0"/>
              <a:t>Ponti</a:t>
            </a:r>
            <a:r>
              <a:rPr lang="pt-BR" sz="1200" i="1" dirty="0" smtClean="0"/>
              <a:t>. </a:t>
            </a:r>
            <a:r>
              <a:rPr lang="pt-BR" sz="1200" i="1" dirty="0" smtClean="0">
                <a:hlinkClick r:id="rId3"/>
              </a:rPr>
              <a:t>http</a:t>
            </a:r>
            <a:r>
              <a:rPr lang="pt-BR" sz="1200" i="1" dirty="0">
                <a:hlinkClick r:id="rId3"/>
              </a:rPr>
              <a:t>://conteudo.icmc.usp.br/pessoas/moacir/p17sibgrapi-tutorial</a:t>
            </a:r>
            <a:r>
              <a:rPr lang="pt-BR" sz="1200" i="1" dirty="0" smtClean="0">
                <a:hlinkClick r:id="rId3"/>
              </a:rPr>
              <a:t>/</a:t>
            </a:r>
            <a:r>
              <a:rPr lang="pt-BR" sz="1200" i="1" dirty="0" smtClean="0"/>
              <a:t> 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278996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Bibliotecas </a:t>
            </a:r>
            <a:r>
              <a:rPr lang="pt-BR" dirty="0"/>
              <a:t>e </a:t>
            </a:r>
            <a:r>
              <a:rPr lang="pt-BR" dirty="0" smtClean="0"/>
              <a:t>desenvolvimento </a:t>
            </a:r>
            <a:r>
              <a:rPr lang="pt-BR" dirty="0"/>
              <a:t>	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Anaconda </a:t>
            </a:r>
            <a:r>
              <a:rPr lang="pt-BR" b="1" dirty="0" err="1" smtClean="0"/>
              <a:t>Distribution</a:t>
            </a:r>
            <a:r>
              <a:rPr lang="pt-BR" b="1" dirty="0" smtClean="0"/>
              <a:t>:</a:t>
            </a:r>
          </a:p>
          <a:p>
            <a:pPr lvl="1"/>
            <a:r>
              <a:rPr lang="pt-BR" dirty="0"/>
              <a:t>Distribuição Python com suporte às </a:t>
            </a:r>
            <a:r>
              <a:rPr lang="pt-BR" dirty="0" smtClean="0"/>
              <a:t>principais bibliotecas</a:t>
            </a:r>
            <a:endParaRPr lang="pt-BR" dirty="0"/>
          </a:p>
          <a:p>
            <a:pPr lvl="1"/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www.anaconda.com/products/distribution</a:t>
            </a:r>
            <a:r>
              <a:rPr lang="pt-BR" dirty="0" smtClean="0"/>
              <a:t> </a:t>
            </a:r>
          </a:p>
          <a:p>
            <a:r>
              <a:rPr lang="pt-BR" b="1" dirty="0" smtClean="0"/>
              <a:t>Google </a:t>
            </a:r>
            <a:r>
              <a:rPr lang="pt-BR" b="1" dirty="0" err="1" smtClean="0"/>
              <a:t>Colab</a:t>
            </a:r>
            <a:r>
              <a:rPr lang="pt-BR" b="1" dirty="0" smtClean="0"/>
              <a:t>:</a:t>
            </a:r>
          </a:p>
          <a:p>
            <a:pPr lvl="1"/>
            <a:r>
              <a:rPr lang="pt-BR" dirty="0" smtClean="0"/>
              <a:t>Ambiente de execução em nuvem com </a:t>
            </a:r>
            <a:r>
              <a:rPr lang="pt-BR" dirty="0" err="1" smtClean="0"/>
              <a:t>GPUs</a:t>
            </a:r>
            <a:r>
              <a:rPr lang="pt-BR" dirty="0" smtClean="0"/>
              <a:t>.</a:t>
            </a:r>
          </a:p>
          <a:p>
            <a:pPr lvl="1"/>
            <a:r>
              <a:rPr lang="pt-BR" dirty="0" smtClean="0">
                <a:hlinkClick r:id="rId3"/>
              </a:rPr>
              <a:t>https</a:t>
            </a:r>
            <a:r>
              <a:rPr lang="pt-BR" dirty="0">
                <a:hlinkClick r:id="rId3"/>
              </a:rPr>
              <a:t>://</a:t>
            </a:r>
            <a:r>
              <a:rPr lang="pt-BR" dirty="0" smtClean="0">
                <a:hlinkClick r:id="rId3"/>
              </a:rPr>
              <a:t>colab.research.google.com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539552" y="2643758"/>
            <a:ext cx="8064896" cy="2174354"/>
            <a:chOff x="539552" y="2701652"/>
            <a:chExt cx="8064896" cy="2174354"/>
          </a:xfrm>
        </p:grpSpPr>
        <p:pic>
          <p:nvPicPr>
            <p:cNvPr id="10" name="Picture 4" descr="Anaconda | Anaconda Distributi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917676"/>
              <a:ext cx="3730153" cy="1958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Google Colab | Logopedia | Fando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939" y="2701652"/>
              <a:ext cx="4430509" cy="1958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527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Conjuntos de imagens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14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Conjuntos de imagens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MNIST</a:t>
            </a:r>
          </a:p>
          <a:p>
            <a:pPr lvl="1"/>
            <a:r>
              <a:rPr lang="pt-BR" dirty="0">
                <a:hlinkClick r:id="rId2"/>
              </a:rPr>
              <a:t>http://yann.lecun.com/exdb/mnist/</a:t>
            </a:r>
            <a:r>
              <a:rPr lang="pt-BR" dirty="0"/>
              <a:t> </a:t>
            </a:r>
          </a:p>
          <a:p>
            <a:pPr lvl="1"/>
            <a:r>
              <a:rPr lang="en-US" dirty="0"/>
              <a:t>60,000 training images</a:t>
            </a:r>
          </a:p>
          <a:p>
            <a:pPr lvl="1"/>
            <a:r>
              <a:rPr lang="en-US" dirty="0"/>
              <a:t>10,000 testing images</a:t>
            </a:r>
          </a:p>
          <a:p>
            <a:pPr lvl="1"/>
            <a:r>
              <a:rPr lang="en-US" dirty="0"/>
              <a:t>28 x 28 pixels</a:t>
            </a:r>
          </a:p>
          <a:p>
            <a:pPr lvl="1"/>
            <a:r>
              <a:rPr lang="pt-BR" dirty="0"/>
              <a:t>Níveis de cinza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2" descr="MNIST sample image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347614"/>
            <a:ext cx="5657850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9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Conjuntos de imagens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err="1"/>
              <a:t>Cats</a:t>
            </a:r>
            <a:r>
              <a:rPr lang="pt-BR" b="1" dirty="0"/>
              <a:t> vs. </a:t>
            </a:r>
            <a:r>
              <a:rPr lang="pt-BR" b="1" dirty="0" smtClean="0"/>
              <a:t>Dogs:</a:t>
            </a:r>
            <a:endParaRPr lang="pt-BR" b="1" dirty="0"/>
          </a:p>
          <a:p>
            <a:pPr lvl="1"/>
            <a:r>
              <a:rPr lang="pt-BR" dirty="0">
                <a:hlinkClick r:id="rId2"/>
              </a:rPr>
              <a:t>https://www.kaggle.com/c/dogs-vs-cats</a:t>
            </a:r>
            <a:r>
              <a:rPr lang="pt-BR" dirty="0"/>
              <a:t> </a:t>
            </a:r>
          </a:p>
          <a:p>
            <a:pPr lvl="1"/>
            <a:r>
              <a:rPr lang="en-US" dirty="0"/>
              <a:t>25,000 images de </a:t>
            </a:r>
            <a:r>
              <a:rPr lang="en-US" dirty="0" err="1"/>
              <a:t>treinamento</a:t>
            </a:r>
            <a:endParaRPr lang="en-US" dirty="0"/>
          </a:p>
          <a:p>
            <a:pPr lvl="1"/>
            <a:r>
              <a:rPr lang="en-US" dirty="0"/>
              <a:t>12,500 imagens de teste</a:t>
            </a:r>
          </a:p>
          <a:p>
            <a:pPr lvl="1"/>
            <a:r>
              <a:rPr lang="en-US" dirty="0"/>
              <a:t>2 classes</a:t>
            </a:r>
          </a:p>
          <a:p>
            <a:pPr lvl="1"/>
            <a:r>
              <a:rPr lang="en-US" dirty="0" err="1"/>
              <a:t>Diversos</a:t>
            </a:r>
            <a:r>
              <a:rPr lang="en-US" dirty="0"/>
              <a:t> </a:t>
            </a:r>
            <a:r>
              <a:rPr lang="en-US" dirty="0" err="1"/>
              <a:t>tamanhos</a:t>
            </a:r>
            <a:endParaRPr lang="en-US" dirty="0"/>
          </a:p>
          <a:p>
            <a:pPr lvl="1"/>
            <a:r>
              <a:rPr lang="en-US" dirty="0"/>
              <a:t>RGB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2" descr="https://cdn-images-1.medium.com/max/1600/0*sjYTU6WHrP093bmx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r="6568"/>
          <a:stretch/>
        </p:blipFill>
        <p:spPr bwMode="auto">
          <a:xfrm>
            <a:off x="2922210" y="1995686"/>
            <a:ext cx="604788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72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Conjuntos de imagens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CIFAR10:</a:t>
            </a:r>
            <a:endParaRPr lang="pt-BR" b="1" dirty="0"/>
          </a:p>
          <a:p>
            <a:pPr lvl="1"/>
            <a:r>
              <a:rPr lang="pt-BR" dirty="0">
                <a:hlinkClick r:id="rId2"/>
              </a:rPr>
              <a:t>https://www.cs.toronto.edu/~kriz/cifar.html</a:t>
            </a:r>
            <a:r>
              <a:rPr lang="pt-BR" dirty="0"/>
              <a:t> </a:t>
            </a:r>
          </a:p>
          <a:p>
            <a:pPr lvl="1"/>
            <a:r>
              <a:rPr lang="en-US" dirty="0"/>
              <a:t>50,000 training images</a:t>
            </a:r>
          </a:p>
          <a:p>
            <a:pPr lvl="1"/>
            <a:r>
              <a:rPr lang="en-US" dirty="0"/>
              <a:t>10,000 testing images</a:t>
            </a:r>
          </a:p>
          <a:p>
            <a:pPr lvl="1"/>
            <a:r>
              <a:rPr lang="en-US" dirty="0"/>
              <a:t>10 classes</a:t>
            </a:r>
          </a:p>
          <a:p>
            <a:pPr lvl="1"/>
            <a:r>
              <a:rPr lang="en-US" dirty="0"/>
              <a:t>32 x 32 pixels</a:t>
            </a:r>
          </a:p>
          <a:p>
            <a:pPr lvl="1"/>
            <a:r>
              <a:rPr lang="en-US" dirty="0"/>
              <a:t>RGB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2" descr="Resultado de imagem para cifar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722" y="1315715"/>
            <a:ext cx="4405545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71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Conjuntos de imagens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err="1" smtClean="0"/>
              <a:t>ImageNet</a:t>
            </a:r>
            <a:r>
              <a:rPr lang="pt-BR" b="1" dirty="0" smtClean="0"/>
              <a:t>:</a:t>
            </a:r>
            <a:endParaRPr lang="pt-BR" b="1" dirty="0"/>
          </a:p>
          <a:p>
            <a:pPr lvl="1"/>
            <a:r>
              <a:rPr lang="pt-BR" dirty="0">
                <a:hlinkClick r:id="rId2"/>
              </a:rPr>
              <a:t>https://www.image-net.org/</a:t>
            </a:r>
            <a:r>
              <a:rPr lang="pt-BR" dirty="0"/>
              <a:t> </a:t>
            </a:r>
          </a:p>
          <a:p>
            <a:pPr lvl="1"/>
            <a:r>
              <a:rPr lang="en-US" dirty="0"/>
              <a:t>~1,000,000 imagens</a:t>
            </a:r>
          </a:p>
          <a:p>
            <a:pPr lvl="1"/>
            <a:r>
              <a:rPr lang="en-US" dirty="0"/>
              <a:t>1,000 classes</a:t>
            </a:r>
          </a:p>
          <a:p>
            <a:pPr lvl="1"/>
            <a:r>
              <a:rPr lang="en-US" dirty="0"/>
              <a:t>RGB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2" descr="ImageNet Dataset | Papers With Co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004" y="732769"/>
            <a:ext cx="4022476" cy="402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image-net.org/static_files/index_files/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201" y="4363845"/>
            <a:ext cx="2840807" cy="39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65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Ponti</a:t>
            </a:r>
            <a:r>
              <a:rPr lang="en-US" dirty="0"/>
              <a:t> et al. </a:t>
            </a:r>
            <a:r>
              <a:rPr lang="en-US" b="1" dirty="0"/>
              <a:t>Everything You Wanted to Know about Deep Learning for Computer Vision but Were Afraid to Ask</a:t>
            </a:r>
            <a:r>
              <a:rPr lang="en-US" dirty="0"/>
              <a:t>. </a:t>
            </a:r>
            <a:r>
              <a:rPr lang="en-US" dirty="0" err="1"/>
              <a:t>Sibgrapi</a:t>
            </a:r>
            <a:r>
              <a:rPr lang="en-US" dirty="0"/>
              <a:t> 2017.</a:t>
            </a:r>
          </a:p>
          <a:p>
            <a:r>
              <a:rPr lang="en-US" dirty="0" err="1" smtClean="0"/>
              <a:t>Moacir</a:t>
            </a:r>
            <a:r>
              <a:rPr lang="en-US" dirty="0" smtClean="0"/>
              <a:t> </a:t>
            </a:r>
            <a:r>
              <a:rPr lang="en-US" dirty="0" err="1"/>
              <a:t>Ponti</a:t>
            </a:r>
            <a:r>
              <a:rPr lang="en-US" dirty="0"/>
              <a:t> (ICMC-USP). </a:t>
            </a:r>
            <a:r>
              <a:rPr lang="pt-BR" b="1" dirty="0"/>
              <a:t>Material para o minicurso </a:t>
            </a:r>
            <a:r>
              <a:rPr lang="pt-BR" b="1" i="1" dirty="0" err="1"/>
              <a:t>Deep</a:t>
            </a:r>
            <a:r>
              <a:rPr lang="pt-BR" b="1" i="1" dirty="0"/>
              <a:t> Learning</a:t>
            </a:r>
            <a:endParaRPr lang="pt-BR" b="1" dirty="0"/>
          </a:p>
          <a:p>
            <a:pPr lvl="1"/>
            <a:r>
              <a:rPr lang="en-US" dirty="0">
                <a:hlinkClick r:id="rId2"/>
              </a:rPr>
              <a:t>https://github.com/maponti/deeplearning_intro_datascience</a:t>
            </a:r>
            <a:r>
              <a:rPr lang="en-US" dirty="0"/>
              <a:t> </a:t>
            </a:r>
          </a:p>
          <a:p>
            <a:r>
              <a:rPr lang="en-US" b="1" dirty="0"/>
              <a:t>Learn </a:t>
            </a:r>
            <a:r>
              <a:rPr lang="en-US" b="1" dirty="0" err="1"/>
              <a:t>TensorFlow</a:t>
            </a:r>
            <a:r>
              <a:rPr lang="en-US" b="1" dirty="0"/>
              <a:t> and deep learning, without a Ph.D.</a:t>
            </a:r>
          </a:p>
          <a:p>
            <a:pPr lvl="1"/>
            <a:r>
              <a:rPr lang="en-US" dirty="0">
                <a:hlinkClick r:id="rId3"/>
              </a:rPr>
              <a:t>https://cloud.google.com/blog/products/gcp/learn-tensorflow-and-deep-learning-without-a-phd</a:t>
            </a:r>
            <a:r>
              <a:rPr lang="en-US" dirty="0"/>
              <a:t> </a:t>
            </a:r>
          </a:p>
          <a:p>
            <a:r>
              <a:rPr lang="en-US" dirty="0"/>
              <a:t> CS231n: Convolutional Neural Networks for Visual Recognition</a:t>
            </a:r>
          </a:p>
          <a:p>
            <a:pPr lvl="1"/>
            <a:r>
              <a:rPr lang="en-US" dirty="0">
                <a:hlinkClick r:id="rId4"/>
              </a:rPr>
              <a:t>http://cs231n.github.io/</a:t>
            </a:r>
            <a:r>
              <a:rPr lang="en-US" dirty="0"/>
              <a:t> </a:t>
            </a:r>
          </a:p>
          <a:p>
            <a:r>
              <a:rPr lang="en-US" dirty="0" err="1"/>
              <a:t>Goodfellow</a:t>
            </a:r>
            <a:r>
              <a:rPr lang="en-US" dirty="0"/>
              <a:t>, </a:t>
            </a:r>
            <a:r>
              <a:rPr lang="en-US" dirty="0" err="1"/>
              <a:t>Bengio</a:t>
            </a:r>
            <a:r>
              <a:rPr lang="en-US" dirty="0"/>
              <a:t> e </a:t>
            </a:r>
            <a:r>
              <a:rPr lang="en-US" dirty="0" err="1"/>
              <a:t>Courville</a:t>
            </a:r>
            <a:r>
              <a:rPr lang="en-US" dirty="0"/>
              <a:t>. </a:t>
            </a:r>
            <a:r>
              <a:rPr lang="en-US" b="1" dirty="0"/>
              <a:t>Deep Learning</a:t>
            </a:r>
            <a:r>
              <a:rPr lang="en-US" dirty="0"/>
              <a:t>. MIT Press, 2016</a:t>
            </a:r>
          </a:p>
          <a:p>
            <a:pPr lvl="1"/>
            <a:r>
              <a:rPr lang="en-US" dirty="0">
                <a:hlinkClick r:id="rId5"/>
              </a:rPr>
              <a:t>https://www.deeplearningbook.org/</a:t>
            </a:r>
            <a:r>
              <a:rPr lang="en-US" dirty="0"/>
              <a:t> </a:t>
            </a:r>
          </a:p>
          <a:p>
            <a:r>
              <a:rPr lang="pt-BR" dirty="0"/>
              <a:t>The </a:t>
            </a:r>
            <a:r>
              <a:rPr lang="pt-BR" dirty="0" err="1"/>
              <a:t>MathWorks</a:t>
            </a:r>
            <a:r>
              <a:rPr lang="pt-BR" dirty="0"/>
              <a:t>, Inc. </a:t>
            </a:r>
            <a:r>
              <a:rPr lang="en-US" b="1" dirty="0"/>
              <a:t>What is a Convolutional Neural Network? 3 things you need to know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hlinkClick r:id="rId6"/>
              </a:rPr>
              <a:t>https://www.mathworks.com/discovery/convolutional-neural-network-matlab.html</a:t>
            </a:r>
            <a:r>
              <a:rPr lang="en-US" dirty="0"/>
              <a:t>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621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Fukushima, K. (1980). </a:t>
            </a:r>
            <a:r>
              <a:rPr lang="pt-BR" b="1" dirty="0" err="1" smtClean="0"/>
              <a:t>Neocognitron</a:t>
            </a:r>
            <a:r>
              <a:rPr lang="pt-BR" b="1" dirty="0"/>
              <a:t>: A self-</a:t>
            </a:r>
            <a:r>
              <a:rPr lang="pt-BR" b="1" dirty="0" err="1"/>
              <a:t>organizing</a:t>
            </a:r>
            <a:r>
              <a:rPr lang="pt-BR" b="1" dirty="0"/>
              <a:t> neural network </a:t>
            </a:r>
            <a:r>
              <a:rPr lang="pt-BR" b="1" dirty="0" err="1"/>
              <a:t>model</a:t>
            </a:r>
            <a:r>
              <a:rPr lang="pt-BR" b="1" dirty="0"/>
              <a:t> for a </a:t>
            </a:r>
            <a:r>
              <a:rPr lang="pt-BR" b="1" dirty="0" err="1"/>
              <a:t>mechanism</a:t>
            </a:r>
            <a:r>
              <a:rPr lang="pt-BR" b="1" dirty="0"/>
              <a:t> </a:t>
            </a:r>
            <a:r>
              <a:rPr lang="pt-BR" b="1" dirty="0" err="1"/>
              <a:t>of</a:t>
            </a:r>
            <a:r>
              <a:rPr lang="pt-BR" b="1" dirty="0"/>
              <a:t> </a:t>
            </a:r>
            <a:r>
              <a:rPr lang="pt-BR" b="1" dirty="0" err="1"/>
              <a:t>pattern</a:t>
            </a:r>
            <a:r>
              <a:rPr lang="pt-BR" b="1" dirty="0"/>
              <a:t> </a:t>
            </a:r>
            <a:r>
              <a:rPr lang="pt-BR" b="1" dirty="0" err="1"/>
              <a:t>recognition</a:t>
            </a:r>
            <a:r>
              <a:rPr lang="pt-BR" b="1" dirty="0"/>
              <a:t> </a:t>
            </a:r>
            <a:r>
              <a:rPr lang="pt-BR" b="1" dirty="0" err="1"/>
              <a:t>unaffected</a:t>
            </a:r>
            <a:r>
              <a:rPr lang="pt-BR" b="1" dirty="0"/>
              <a:t> </a:t>
            </a:r>
            <a:r>
              <a:rPr lang="pt-BR" b="1" dirty="0" err="1"/>
              <a:t>by</a:t>
            </a:r>
            <a:r>
              <a:rPr lang="pt-BR" b="1" dirty="0"/>
              <a:t> shift in </a:t>
            </a:r>
            <a:r>
              <a:rPr lang="pt-BR" b="1" dirty="0" smtClean="0"/>
              <a:t>position</a:t>
            </a:r>
            <a:r>
              <a:rPr lang="pt-BR" dirty="0" smtClean="0"/>
              <a:t>. </a:t>
            </a:r>
            <a:r>
              <a:rPr lang="pt-BR" dirty="0" err="1"/>
              <a:t>Biological</a:t>
            </a:r>
            <a:r>
              <a:rPr lang="pt-BR" dirty="0"/>
              <a:t> </a:t>
            </a:r>
            <a:r>
              <a:rPr lang="pt-BR" dirty="0" err="1"/>
              <a:t>Cybernetics</a:t>
            </a:r>
            <a:r>
              <a:rPr lang="pt-BR" dirty="0"/>
              <a:t>. 36 (4): 193–202</a:t>
            </a:r>
            <a:r>
              <a:rPr lang="pt-BR" dirty="0" smtClean="0"/>
              <a:t>.</a:t>
            </a:r>
          </a:p>
          <a:p>
            <a:pPr lvl="1"/>
            <a:r>
              <a:rPr lang="pt-BR" i="1" dirty="0" smtClean="0">
                <a:hlinkClick r:id="rId2"/>
              </a:rPr>
              <a:t>10.1007/bf00344251</a:t>
            </a:r>
            <a:r>
              <a:rPr lang="pt-BR" dirty="0" smtClean="0"/>
              <a:t> </a:t>
            </a:r>
          </a:p>
          <a:p>
            <a:r>
              <a:rPr lang="en-US" dirty="0" err="1" smtClean="0"/>
              <a:t>Lecun</a:t>
            </a:r>
            <a:r>
              <a:rPr lang="en-US" dirty="0"/>
              <a:t>, Y. et al. (1998). </a:t>
            </a:r>
            <a:r>
              <a:rPr lang="en-US" b="1" dirty="0" smtClean="0"/>
              <a:t>Gradient-based </a:t>
            </a:r>
            <a:r>
              <a:rPr lang="en-US" b="1" dirty="0"/>
              <a:t>learning applied to document </a:t>
            </a:r>
            <a:r>
              <a:rPr lang="en-US" b="1" dirty="0" smtClean="0"/>
              <a:t>recognition</a:t>
            </a:r>
            <a:r>
              <a:rPr lang="en-US" dirty="0" smtClean="0"/>
              <a:t>.</a:t>
            </a:r>
            <a:r>
              <a:rPr lang="en-US" dirty="0"/>
              <a:t> Proceedings of the IEEE. 86 (11): 2278–2324. </a:t>
            </a:r>
            <a:endParaRPr lang="en-US" dirty="0" smtClean="0"/>
          </a:p>
          <a:p>
            <a:pPr lvl="1"/>
            <a:r>
              <a:rPr lang="en-US" i="1" dirty="0" smtClean="0">
                <a:hlinkClick r:id="rId3"/>
              </a:rPr>
              <a:t>10.1109/5.726791</a:t>
            </a:r>
            <a:endParaRPr lang="pt-BR" i="1" dirty="0"/>
          </a:p>
          <a:p>
            <a:r>
              <a:rPr lang="pt-BR" dirty="0" err="1" smtClean="0"/>
              <a:t>Krizhevsky</a:t>
            </a:r>
            <a:r>
              <a:rPr lang="pt-BR" dirty="0"/>
              <a:t>, </a:t>
            </a:r>
            <a:r>
              <a:rPr lang="pt-BR" dirty="0" err="1"/>
              <a:t>Sutskever</a:t>
            </a:r>
            <a:r>
              <a:rPr lang="pt-BR" dirty="0"/>
              <a:t> e </a:t>
            </a:r>
            <a:r>
              <a:rPr lang="pt-BR" dirty="0" err="1"/>
              <a:t>Hinton</a:t>
            </a:r>
            <a:r>
              <a:rPr lang="pt-BR" dirty="0"/>
              <a:t>. </a:t>
            </a:r>
            <a:r>
              <a:rPr lang="en-US" b="1" dirty="0"/>
              <a:t>ImageNet Classification with Deep Convolutional Neural Networks</a:t>
            </a:r>
            <a:r>
              <a:rPr lang="en-US" dirty="0"/>
              <a:t>. </a:t>
            </a:r>
            <a:r>
              <a:rPr lang="en-US" dirty="0" err="1"/>
              <a:t>NeuripIPS</a:t>
            </a:r>
            <a:r>
              <a:rPr lang="en-US" dirty="0"/>
              <a:t> </a:t>
            </a:r>
            <a:r>
              <a:rPr lang="en-US" dirty="0" smtClean="0"/>
              <a:t>2012.</a:t>
            </a:r>
          </a:p>
          <a:p>
            <a:r>
              <a:rPr lang="en-US" dirty="0" err="1"/>
              <a:t>Szegedy</a:t>
            </a:r>
            <a:r>
              <a:rPr lang="en-US" dirty="0"/>
              <a:t>, Christian (2015). </a:t>
            </a:r>
            <a:r>
              <a:rPr lang="en-US" b="1" dirty="0" smtClean="0"/>
              <a:t>Going </a:t>
            </a:r>
            <a:r>
              <a:rPr lang="en-US" b="1" dirty="0"/>
              <a:t>deeper with </a:t>
            </a:r>
            <a:r>
              <a:rPr lang="en-US" b="1" dirty="0" smtClean="0"/>
              <a:t>convolutions</a:t>
            </a:r>
            <a:r>
              <a:rPr lang="en-US" dirty="0" smtClean="0"/>
              <a:t>. </a:t>
            </a:r>
            <a:r>
              <a:rPr lang="en-US" dirty="0"/>
              <a:t>CVPR2015</a:t>
            </a:r>
            <a:r>
              <a:rPr lang="en-US" dirty="0" smtClean="0"/>
              <a:t>.</a:t>
            </a:r>
          </a:p>
          <a:p>
            <a:r>
              <a:rPr lang="pt-BR" dirty="0" err="1"/>
              <a:t>Simonyan</a:t>
            </a:r>
            <a:r>
              <a:rPr lang="pt-BR" dirty="0"/>
              <a:t> e </a:t>
            </a:r>
            <a:r>
              <a:rPr lang="pt-BR" dirty="0" err="1"/>
              <a:t>Zisserman</a:t>
            </a:r>
            <a:r>
              <a:rPr lang="pt-BR" dirty="0"/>
              <a:t>. </a:t>
            </a:r>
            <a:r>
              <a:rPr lang="pt-BR" b="1" dirty="0" err="1"/>
              <a:t>Very</a:t>
            </a:r>
            <a:r>
              <a:rPr lang="pt-BR" b="1" dirty="0"/>
              <a:t> </a:t>
            </a:r>
            <a:r>
              <a:rPr lang="pt-BR" b="1" dirty="0" err="1"/>
              <a:t>Deep</a:t>
            </a:r>
            <a:r>
              <a:rPr lang="pt-BR" b="1" dirty="0"/>
              <a:t> </a:t>
            </a:r>
            <a:r>
              <a:rPr lang="pt-BR" b="1" dirty="0" err="1"/>
              <a:t>Convolutional</a:t>
            </a:r>
            <a:r>
              <a:rPr lang="pt-BR" b="1" dirty="0"/>
              <a:t> Networks for </a:t>
            </a:r>
            <a:r>
              <a:rPr lang="pt-BR" b="1" dirty="0" err="1"/>
              <a:t>Large-Scale</a:t>
            </a:r>
            <a:r>
              <a:rPr lang="pt-BR" b="1" dirty="0"/>
              <a:t> </a:t>
            </a:r>
            <a:r>
              <a:rPr lang="pt-BR" b="1" dirty="0" err="1"/>
              <a:t>Image</a:t>
            </a:r>
            <a:r>
              <a:rPr lang="pt-BR" b="1" dirty="0"/>
              <a:t> </a:t>
            </a:r>
            <a:r>
              <a:rPr lang="pt-BR" b="1" dirty="0" err="1"/>
              <a:t>Recognition</a:t>
            </a:r>
            <a:r>
              <a:rPr lang="pt-BR" dirty="0"/>
              <a:t>. </a:t>
            </a:r>
            <a:r>
              <a:rPr lang="pt-BR" dirty="0" smtClean="0"/>
              <a:t>2014.</a:t>
            </a:r>
            <a:endParaRPr lang="pt-BR" dirty="0"/>
          </a:p>
          <a:p>
            <a:r>
              <a:rPr lang="en-US" dirty="0"/>
              <a:t>He et al. </a:t>
            </a:r>
            <a:r>
              <a:rPr lang="en-US" b="1" dirty="0"/>
              <a:t>Deep Residual Learning for Image Recognition</a:t>
            </a:r>
            <a:r>
              <a:rPr lang="en-US" dirty="0"/>
              <a:t>. 2015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Huang </a:t>
            </a:r>
            <a:r>
              <a:rPr lang="en-US" dirty="0" smtClean="0"/>
              <a:t>et al. </a:t>
            </a:r>
            <a:r>
              <a:rPr lang="en-US" b="1" dirty="0" smtClean="0"/>
              <a:t>Densely </a:t>
            </a:r>
            <a:r>
              <a:rPr lang="en-US" b="1" dirty="0"/>
              <a:t>Connected Convolutional </a:t>
            </a:r>
            <a:r>
              <a:rPr lang="en-US" b="1" dirty="0" smtClean="0"/>
              <a:t>Networks</a:t>
            </a:r>
            <a:r>
              <a:rPr lang="en-US" dirty="0" smtClean="0"/>
              <a:t>. CVPR 2017.</a:t>
            </a:r>
          </a:p>
          <a:p>
            <a:r>
              <a:rPr lang="en-US" dirty="0" smtClean="0"/>
              <a:t>Rodrigues</a:t>
            </a:r>
            <a:r>
              <a:rPr lang="en-US" dirty="0"/>
              <a:t>, L. F.; </a:t>
            </a:r>
            <a:r>
              <a:rPr lang="en-US" dirty="0" err="1"/>
              <a:t>Naldi</a:t>
            </a:r>
            <a:r>
              <a:rPr lang="en-US" dirty="0"/>
              <a:t> M. C., Mari, J. F. </a:t>
            </a:r>
            <a:r>
              <a:rPr lang="en-US" b="1" dirty="0"/>
              <a:t>Comparing convolutional neural networks and preprocessing techniques for HEp-2 cell classification in immunofluorescence images</a:t>
            </a:r>
            <a:r>
              <a:rPr lang="en-US" dirty="0"/>
              <a:t>. Computers in Biology and Medicine, 2019.</a:t>
            </a:r>
          </a:p>
          <a:p>
            <a:pPr lvl="1"/>
            <a:r>
              <a:rPr lang="pt-BR" u="sng" dirty="0">
                <a:hlinkClick r:id="rId4" tooltip="Persistent link using digital object identifier"/>
              </a:rPr>
              <a:t>https://</a:t>
            </a:r>
            <a:r>
              <a:rPr lang="pt-BR" u="sng" dirty="0" smtClean="0">
                <a:hlinkClick r:id="rId4" tooltip="Persistent link using digital object identifier"/>
              </a:rPr>
              <a:t>doi.org/10.1016/j.compbiomed.2019.103542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764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FIM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24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4" name="Retângulo 123"/>
          <p:cNvSpPr/>
          <p:nvPr/>
        </p:nvSpPr>
        <p:spPr>
          <a:xfrm flipV="1">
            <a:off x="3067825" y="721428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reto 23"/>
          <p:cNvCxnSpPr/>
          <p:nvPr/>
        </p:nvCxnSpPr>
        <p:spPr>
          <a:xfrm>
            <a:off x="395536" y="2787774"/>
            <a:ext cx="8298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ângulo 24"/>
          <p:cNvSpPr/>
          <p:nvPr/>
        </p:nvSpPr>
        <p:spPr>
          <a:xfrm>
            <a:off x="395536" y="2787774"/>
            <a:ext cx="831600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sz="1100" i="1" dirty="0" smtClean="0">
                <a:solidFill>
                  <a:schemeClr val="tx1"/>
                </a:solidFill>
              </a:rPr>
              <a:t>D</a:t>
            </a:r>
            <a:r>
              <a:rPr lang="pt-BR" sz="1100" dirty="0" smtClean="0">
                <a:solidFill>
                  <a:schemeClr val="tx1"/>
                </a:solidFill>
              </a:rPr>
              <a:t> canais</a:t>
            </a:r>
            <a:endParaRPr lang="pt-B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8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4" name="Retângulo 123"/>
          <p:cNvSpPr/>
          <p:nvPr/>
        </p:nvSpPr>
        <p:spPr>
          <a:xfrm flipV="1">
            <a:off x="3067825" y="721428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tângulo 164"/>
              <p:cNvSpPr/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600" b="0" dirty="0" smtClean="0">
                    <a:solidFill>
                      <a:schemeClr val="tx1"/>
                    </a:solidFill>
                  </a:rPr>
                  <a:t>Camada </a:t>
                </a:r>
                <a:r>
                  <a:rPr lang="pt-BR" sz="1600" b="0" dirty="0" err="1" smtClean="0">
                    <a:solidFill>
                      <a:schemeClr val="tx1"/>
                    </a:solidFill>
                  </a:rPr>
                  <a:t>convolucional</a:t>
                </a:r>
                <a:r>
                  <a:rPr lang="pt-BR" sz="16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Retângulo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  <a:blipFill rotWithShape="1">
                <a:blip r:embed="rId3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8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Personalizada 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56764</TotalTime>
  <Words>12351</Words>
  <Application>Microsoft Office PowerPoint</Application>
  <PresentationFormat>Apresentação na tela (16:9)</PresentationFormat>
  <Paragraphs>5722</Paragraphs>
  <Slides>78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78</vt:i4>
      </vt:variant>
    </vt:vector>
  </HeadingPairs>
  <TitlesOfParts>
    <vt:vector size="79" baseType="lpstr">
      <vt:lpstr>Tema do Office</vt:lpstr>
      <vt:lpstr>Aula 08 – Redes Neurais Convolucionais</vt:lpstr>
      <vt:lpstr>Roteiro</vt:lpstr>
      <vt:lpstr>Pipelines de classificação</vt:lpstr>
      <vt:lpstr>Perceptron de múltiplas camadas (MLP)</vt:lpstr>
      <vt:lpstr>Redes Neurais Convolucionais (CNNs)</vt:lpstr>
      <vt:lpstr>Camada convolucional</vt:lpstr>
      <vt:lpstr>Camada convolucional</vt:lpstr>
      <vt:lpstr>Camada convolucional </vt:lpstr>
      <vt:lpstr>Camada convolucional </vt:lpstr>
      <vt:lpstr>Camada convolucional </vt:lpstr>
      <vt:lpstr>Camada convolucional </vt:lpstr>
      <vt:lpstr>Camada convolucional </vt:lpstr>
      <vt:lpstr>Camada convolucional </vt:lpstr>
      <vt:lpstr>Camada convolucional </vt:lpstr>
      <vt:lpstr>Camada convolucional </vt:lpstr>
      <vt:lpstr>Camada convolucional </vt:lpstr>
      <vt:lpstr>Camada convolucional </vt:lpstr>
      <vt:lpstr>Camada convolucional </vt:lpstr>
      <vt:lpstr>Camada convolucional</vt:lpstr>
      <vt:lpstr>Camada convolucional</vt:lpstr>
      <vt:lpstr>Camada convolucional</vt:lpstr>
      <vt:lpstr>Camada convolucional</vt:lpstr>
      <vt:lpstr>Camada convolucional</vt:lpstr>
      <vt:lpstr>Camada convolucional</vt:lpstr>
      <vt:lpstr>Camada convolucional</vt:lpstr>
      <vt:lpstr>Camada convolucional</vt:lpstr>
      <vt:lpstr>Camada convolucional</vt:lpstr>
      <vt:lpstr>Camada convolucional</vt:lpstr>
      <vt:lpstr>Camada convolucional</vt:lpstr>
      <vt:lpstr>Camada convolucional</vt:lpstr>
      <vt:lpstr>Camada convolucional</vt:lpstr>
      <vt:lpstr>Camada convolucional</vt:lpstr>
      <vt:lpstr>Camada convolucional</vt:lpstr>
      <vt:lpstr>Camada convolucional</vt:lpstr>
      <vt:lpstr>Camada de pooling</vt:lpstr>
      <vt:lpstr>Camada de pooling</vt:lpstr>
      <vt:lpstr>Camada de pooling</vt:lpstr>
      <vt:lpstr>Camada de pooling</vt:lpstr>
      <vt:lpstr>Camada de pooling</vt:lpstr>
      <vt:lpstr>Função de ativação</vt:lpstr>
      <vt:lpstr>Função de ativação</vt:lpstr>
      <vt:lpstr>Camada completamente conectada</vt:lpstr>
      <vt:lpstr>Camada completamente conectada</vt:lpstr>
      <vt:lpstr>Camada de saída - softmax</vt:lpstr>
      <vt:lpstr>Camada de saída – softmax</vt:lpstr>
      <vt:lpstr>Função de perda (loss)</vt:lpstr>
      <vt:lpstr>Função de perda (loss)</vt:lpstr>
      <vt:lpstr>Entropia cruzada para M&gt;2</vt:lpstr>
      <vt:lpstr>Entropia cruzada para M&gt;2</vt:lpstr>
      <vt:lpstr>Entropia cruzada para M&gt;2</vt:lpstr>
      <vt:lpstr>Entropia cruzada para M=2</vt:lpstr>
      <vt:lpstr>Entropia cruzada para M=2</vt:lpstr>
      <vt:lpstr>Entropia cruzada para M=2</vt:lpstr>
      <vt:lpstr>Otimizadores</vt:lpstr>
      <vt:lpstr>Otimizadores</vt:lpstr>
      <vt:lpstr>Otimizadores</vt:lpstr>
      <vt:lpstr>Otimizadores</vt:lpstr>
      <vt:lpstr>Otimizadores</vt:lpstr>
      <vt:lpstr>Arquiteturas</vt:lpstr>
      <vt:lpstr>Arquiteturas</vt:lpstr>
      <vt:lpstr>Arquiteturas</vt:lpstr>
      <vt:lpstr>Arquiteturas</vt:lpstr>
      <vt:lpstr>Arquiteturas</vt:lpstr>
      <vt:lpstr>Arquiteturas</vt:lpstr>
      <vt:lpstr>Arquiteturas</vt:lpstr>
      <vt:lpstr>Arquiteturas</vt:lpstr>
      <vt:lpstr>Bibliotecas e desenvolvimento  </vt:lpstr>
      <vt:lpstr>Bibliotecas e desenvolvimento  </vt:lpstr>
      <vt:lpstr>Bibliotecas e desenvolvimento  </vt:lpstr>
      <vt:lpstr>Bibliotecas e desenvolvimento  </vt:lpstr>
      <vt:lpstr>Conjuntos de imagens</vt:lpstr>
      <vt:lpstr>Conjuntos de imagens</vt:lpstr>
      <vt:lpstr>Conjuntos de imagens</vt:lpstr>
      <vt:lpstr>Conjuntos de imagens</vt:lpstr>
      <vt:lpstr>Conjuntos de imagens</vt:lpstr>
      <vt:lpstr>Bibliografia</vt:lpstr>
      <vt:lpstr>Bibliografia</vt:lpstr>
      <vt:lpstr>FIM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</dc:creator>
  <cp:lastModifiedBy>.</cp:lastModifiedBy>
  <cp:revision>403</cp:revision>
  <dcterms:created xsi:type="dcterms:W3CDTF">2020-06-26T12:40:46Z</dcterms:created>
  <dcterms:modified xsi:type="dcterms:W3CDTF">2022-10-28T18:03:36Z</dcterms:modified>
</cp:coreProperties>
</file>